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86" r:id="rId2"/>
    <p:sldId id="385" r:id="rId3"/>
    <p:sldId id="384" r:id="rId4"/>
    <p:sldId id="382" r:id="rId5"/>
    <p:sldId id="266" r:id="rId6"/>
    <p:sldId id="388" r:id="rId7"/>
    <p:sldId id="267" r:id="rId8"/>
    <p:sldId id="391" r:id="rId9"/>
    <p:sldId id="268" r:id="rId10"/>
    <p:sldId id="395" r:id="rId11"/>
    <p:sldId id="410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5" r:id="rId21"/>
    <p:sldId id="407" r:id="rId22"/>
    <p:sldId id="408" r:id="rId23"/>
  </p:sldIdLst>
  <p:sldSz cx="7874000" cy="5905500"/>
  <p:notesSz cx="8636000" cy="59055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19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95E"/>
    <a:srgbClr val="4BA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3" autoAdjust="0"/>
    <p:restoredTop sz="94660"/>
  </p:normalViewPr>
  <p:slideViewPr>
    <p:cSldViewPr>
      <p:cViewPr>
        <p:scale>
          <a:sx n="132" d="100"/>
          <a:sy n="132" d="100"/>
        </p:scale>
        <p:origin x="-834" y="198"/>
      </p:cViewPr>
      <p:guideLst>
        <p:guide orient="horz" pos="2880"/>
        <p:guide pos="1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0.58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4.607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2.840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3.90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4.257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4.607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0.58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2.840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3.90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0T07:57:54.257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0984" y="1830706"/>
            <a:ext cx="669782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1968" y="3307081"/>
            <a:ext cx="5515853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8380" y="2124049"/>
            <a:ext cx="3001384" cy="420884"/>
          </a:xfrm>
        </p:spPr>
        <p:txBody>
          <a:bodyPr lIns="0" tIns="0" rIns="0" bIns="0"/>
          <a:lstStyle>
            <a:lvl1pPr>
              <a:defRPr sz="2735" b="1" i="0">
                <a:solidFill>
                  <a:srgbClr val="112A4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5279" y="1017880"/>
            <a:ext cx="3919631" cy="119263"/>
          </a:xfrm>
        </p:spPr>
        <p:txBody>
          <a:bodyPr lIns="0" tIns="0" rIns="0" bIns="0"/>
          <a:lstStyle>
            <a:lvl1pPr>
              <a:defRPr sz="7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8380" y="2124049"/>
            <a:ext cx="3001384" cy="420884"/>
          </a:xfrm>
        </p:spPr>
        <p:txBody>
          <a:bodyPr lIns="0" tIns="0" rIns="0" bIns="0"/>
          <a:lstStyle>
            <a:lvl1pPr>
              <a:defRPr sz="2735" b="1" i="0">
                <a:solidFill>
                  <a:srgbClr val="112A4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5279" y="1017866"/>
            <a:ext cx="3430980" cy="1192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42130" y="1321579"/>
            <a:ext cx="3430979" cy="1192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8380" y="2124049"/>
            <a:ext cx="3001384" cy="420884"/>
          </a:xfrm>
        </p:spPr>
        <p:txBody>
          <a:bodyPr lIns="0" tIns="0" rIns="0" bIns="0"/>
          <a:lstStyle>
            <a:lvl1pPr>
              <a:defRPr sz="2735" b="1" i="0">
                <a:solidFill>
                  <a:srgbClr val="112A4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38380" y="2124049"/>
            <a:ext cx="300138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12A4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5279" y="1017880"/>
            <a:ext cx="3919631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79128" y="5492116"/>
            <a:ext cx="252153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93989" y="5492116"/>
            <a:ext cx="18123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73449" y="5492116"/>
            <a:ext cx="18123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6875">
        <a:defRPr>
          <a:latin typeface="+mn-lt"/>
          <a:ea typeface="+mn-ea"/>
          <a:cs typeface="+mn-cs"/>
        </a:defRPr>
      </a:lvl2pPr>
      <a:lvl3pPr marL="833750">
        <a:defRPr>
          <a:latin typeface="+mn-lt"/>
          <a:ea typeface="+mn-ea"/>
          <a:cs typeface="+mn-cs"/>
        </a:defRPr>
      </a:lvl3pPr>
      <a:lvl4pPr marL="1250625">
        <a:defRPr>
          <a:latin typeface="+mn-lt"/>
          <a:ea typeface="+mn-ea"/>
          <a:cs typeface="+mn-cs"/>
        </a:defRPr>
      </a:lvl4pPr>
      <a:lvl5pPr marL="1667500">
        <a:defRPr>
          <a:latin typeface="+mn-lt"/>
          <a:ea typeface="+mn-ea"/>
          <a:cs typeface="+mn-cs"/>
        </a:defRPr>
      </a:lvl5pPr>
      <a:lvl6pPr marL="2084375">
        <a:defRPr>
          <a:latin typeface="+mn-lt"/>
          <a:ea typeface="+mn-ea"/>
          <a:cs typeface="+mn-cs"/>
        </a:defRPr>
      </a:lvl6pPr>
      <a:lvl7pPr marL="2501250">
        <a:defRPr>
          <a:latin typeface="+mn-lt"/>
          <a:ea typeface="+mn-ea"/>
          <a:cs typeface="+mn-cs"/>
        </a:defRPr>
      </a:lvl7pPr>
      <a:lvl8pPr marL="2918125">
        <a:defRPr>
          <a:latin typeface="+mn-lt"/>
          <a:ea typeface="+mn-ea"/>
          <a:cs typeface="+mn-cs"/>
        </a:defRPr>
      </a:lvl8pPr>
      <a:lvl9pPr marL="33350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6875">
        <a:defRPr>
          <a:latin typeface="+mn-lt"/>
          <a:ea typeface="+mn-ea"/>
          <a:cs typeface="+mn-cs"/>
        </a:defRPr>
      </a:lvl2pPr>
      <a:lvl3pPr marL="833750">
        <a:defRPr>
          <a:latin typeface="+mn-lt"/>
          <a:ea typeface="+mn-ea"/>
          <a:cs typeface="+mn-cs"/>
        </a:defRPr>
      </a:lvl3pPr>
      <a:lvl4pPr marL="1250625">
        <a:defRPr>
          <a:latin typeface="+mn-lt"/>
          <a:ea typeface="+mn-ea"/>
          <a:cs typeface="+mn-cs"/>
        </a:defRPr>
      </a:lvl4pPr>
      <a:lvl5pPr marL="1667500">
        <a:defRPr>
          <a:latin typeface="+mn-lt"/>
          <a:ea typeface="+mn-ea"/>
          <a:cs typeface="+mn-cs"/>
        </a:defRPr>
      </a:lvl5pPr>
      <a:lvl6pPr marL="2084375">
        <a:defRPr>
          <a:latin typeface="+mn-lt"/>
          <a:ea typeface="+mn-ea"/>
          <a:cs typeface="+mn-cs"/>
        </a:defRPr>
      </a:lvl6pPr>
      <a:lvl7pPr marL="2501250">
        <a:defRPr>
          <a:latin typeface="+mn-lt"/>
          <a:ea typeface="+mn-ea"/>
          <a:cs typeface="+mn-cs"/>
        </a:defRPr>
      </a:lvl7pPr>
      <a:lvl8pPr marL="2918125">
        <a:defRPr>
          <a:latin typeface="+mn-lt"/>
          <a:ea typeface="+mn-ea"/>
          <a:cs typeface="+mn-cs"/>
        </a:defRPr>
      </a:lvl8pPr>
      <a:lvl9pPr marL="33350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ustomXml" Target="../ink/ink10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5" Type="http://schemas.openxmlformats.org/officeDocument/2006/relationships/customXml" Target="../ink/ink8.xml"/><Relationship Id="rId4" Type="http://schemas.openxmlformats.org/officeDocument/2006/relationships/customXml" Target="../ink/ink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ablak, beltéri, személy látható&#10;&#10;Automatikusan generált leírás">
            <a:extLst>
              <a:ext uri="{FF2B5EF4-FFF2-40B4-BE49-F238E27FC236}">
                <a16:creationId xmlns="" xmlns:a16="http://schemas.microsoft.com/office/drawing/2014/main" id="{83029AB6-8D1B-3367-9C68-14E40B036DA8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2" b="1"/>
          <a:stretch/>
        </p:blipFill>
        <p:spPr>
          <a:xfrm>
            <a:off x="18" y="261543"/>
            <a:ext cx="7873982" cy="5383421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722DB8F0-42E3-1FDD-3582-8748FED41046}"/>
              </a:ext>
            </a:extLst>
          </p:cNvPr>
          <p:cNvSpPr txBox="1"/>
          <p:nvPr/>
        </p:nvSpPr>
        <p:spPr>
          <a:xfrm>
            <a:off x="203200" y="196035"/>
            <a:ext cx="70634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b="1" dirty="0">
                <a:solidFill>
                  <a:srgbClr val="DF195E"/>
                </a:solidFill>
                <a:ea typeface="Verdana" panose="020B0604030504040204" pitchFamily="34" charset="0"/>
              </a:rPr>
              <a:t>Mindannyiunknak szüksége van hétköznapi hősökre!</a:t>
            </a:r>
          </a:p>
        </p:txBody>
      </p:sp>
      <p:pic>
        <p:nvPicPr>
          <p:cNvPr id="3" name="Kép 2" descr="A képen szöveg látható&#10;&#10;Automatikusan generált leírás">
            <a:extLst>
              <a:ext uri="{FF2B5EF4-FFF2-40B4-BE49-F238E27FC236}">
                <a16:creationId xmlns="" xmlns:a16="http://schemas.microsoft.com/office/drawing/2014/main" id="{489CB42E-D7D7-413E-3522-FE564A05F7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68" y="649864"/>
            <a:ext cx="1524000" cy="688897"/>
          </a:xfrm>
          <a:prstGeom prst="rect">
            <a:avLst/>
          </a:prstGeom>
          <a:solidFill>
            <a:srgbClr val="DF195E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05219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Egészségügyi asszisztens (2.)</a:t>
            </a:r>
            <a:endParaRPr lang="hu-HU" sz="2000" dirty="0">
              <a:latin typeface="+mj-lt"/>
              <a:cs typeface="Verdana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45035" y="1589543"/>
            <a:ext cx="7010399" cy="343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egészségügyi asszisztens a járóbeteg szakrendelőkben, gondozókban vagy kórházi környezetben orvos irányítása mellett önállóan vagy vele együttműködve végzi a munkáját. Elősegíti és biztosítja a betegellátás, gondozás feltételeit, asszisztál a beavatkozásoknál, segédkezik a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ﬁzikális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és a műszeres vizsgálatok végzésében.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gyógyszertári asszisztens pedig a gyógyszerellátás területén foglalkoztatott egészségügyi szakember, aki a gyógyszerész irányítása mellett vesz részt az ellátásban.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jó állóképesség, magas fokú szervezőkészség, gyors döntésképesség, kiváló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kon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ﬂiktusmegoldó készség,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gyakorlatias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feladatértelmezés, rendszerező képesség, problémaelemzés és -megoldás, gyors hibaelhárítás, intenzív munkavégzés,  műszaki érzék.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Kinek ajánlott ez a hivatás?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egészségügyi asszisztens szakma ajánlott minden olyan ﬁatal számára, aki jó verbális képességgel rendelkezik, könnyen  teremt kapcsolatot, fontos számára a mások iránti felelősségvállalás és segítségnyújtás, valamint érdeklődik a fejlett egészségügyi technológiák iránt.</a:t>
            </a:r>
          </a:p>
          <a:p>
            <a:endParaRPr lang="hu-HU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36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="" xmlns:a16="http://schemas.microsoft.com/office/drawing/2014/main" id="{EE91CD5F-7C0B-278D-631D-8B4FB62768F1}"/>
              </a:ext>
            </a:extLst>
          </p:cNvPr>
          <p:cNvSpPr txBox="1"/>
          <p:nvPr/>
        </p:nvSpPr>
        <p:spPr>
          <a:xfrm>
            <a:off x="4681313" y="2909772"/>
            <a:ext cx="2791796" cy="115828"/>
          </a:xfrm>
          <a:prstGeom prst="rect">
            <a:avLst/>
          </a:prstGeom>
        </p:spPr>
        <p:txBody>
          <a:bodyPr vert="horz" wrap="square" lIns="0" tIns="6948" rIns="0" bIns="0" rtlCol="0">
            <a:spAutoFit/>
          </a:bodyPr>
          <a:lstStyle/>
          <a:p>
            <a:pPr marL="142432" marR="4632" indent="-131431" algn="just">
              <a:lnSpc>
                <a:spcPct val="104200"/>
              </a:lnSpc>
              <a:spcBef>
                <a:spcPts val="55"/>
              </a:spcBef>
              <a:buChar char="•"/>
              <a:tabLst>
                <a:tab pos="143011" algn="l"/>
              </a:tabLst>
            </a:pPr>
            <a:r>
              <a:rPr sz="729" spc="-59" dirty="0">
                <a:latin typeface="Arial"/>
                <a:cs typeface="Arial"/>
              </a:rPr>
              <a:t>.</a:t>
            </a:r>
            <a:endParaRPr sz="729" dirty="0">
              <a:latin typeface="Arial"/>
              <a:cs typeface="Arial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9E7607D9-71D7-23B7-F918-05155E66090C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  <a:endParaRPr lang="hu-HU" sz="2000" dirty="0">
              <a:solidFill>
                <a:srgbClr val="92D050"/>
              </a:solidFill>
              <a:latin typeface="+mj-lt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hu-HU" sz="2000" b="1" dirty="0">
                <a:latin typeface="+mj-lt"/>
                <a:cs typeface="Verdana"/>
              </a:rPr>
              <a:t>Egészségügyi laboráns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3621A284-F7CD-0DC8-1CCD-D52C41A03DB8}"/>
              </a:ext>
            </a:extLst>
          </p:cNvPr>
          <p:cNvSpPr txBox="1"/>
          <p:nvPr/>
        </p:nvSpPr>
        <p:spPr>
          <a:xfrm>
            <a:off x="208429" y="1673976"/>
            <a:ext cx="6835308" cy="376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/>
              <a:t>Egészségügy ágazat 5 éves képzése, amely érettségi és technikusi szintű szakképzettség megszerzésével zárul. Választható szakmairányok: Klinikai laboratóriumi asszisztens, Szövettani asszisztens. Az egészségügyi laboráns klinikai, kórházi vagy rendelőintézeti laboratóriumban vagy patológiai laboratóriumban, különböző kutatóhelyeken dolgozik. A Klinikai laboratóriumi asszisztens egészségügyi intézményekben a vizsgálati anyagok, humán minták átvétele (vér, vizelet, és más testnedvek), azok előkészítése, vizsgálatok elvégzése, </a:t>
            </a:r>
            <a:r>
              <a:rPr lang="hu-HU" sz="1200" dirty="0" smtClean="0"/>
              <a:t>és </a:t>
            </a:r>
            <a:r>
              <a:rPr lang="hu-HU" sz="1200" dirty="0"/>
              <a:t>azok dokumentálása a feladata. Kutatási, kísérletes munka, vagy az orvosi beavatkozások során eltávolított szövetmintákat készít elő orvosi mikroszkópos diagnosztikára. A minta laboratóriumba érkezését követően az orvos mellett asszisztensi feladatokat lát el az indítási folyamatban. Előkészíti a szövetmintát metszésre és metszeteket készít</a:t>
            </a:r>
            <a:r>
              <a:rPr lang="hu-HU" sz="1200" dirty="0" smtClean="0"/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Kompetenciaelvárás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Precizitás, megbízhatóság, felelősségtudat, kézügyesség, informatikai eszközök használata, kapcsolatteremtő készség, fogalmazó készség, kontroll, ellenőrzőképesség</a:t>
            </a:r>
            <a:r>
              <a:rPr lang="hu-H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Kinek 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ajánlott ez a hivatás? 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egészségügyi laboráns szakma ajánlott minden fiatal számára, aki jó kézügyességgel rendelkezik, szeretne laborkörnyezetben dolgozni, precíz munkát végezni.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hu-HU" sz="1200" dirty="0"/>
          </a:p>
        </p:txBody>
      </p:sp>
      <p:grpSp>
        <p:nvGrpSpPr>
          <p:cNvPr id="9" name="object 8">
            <a:extLst>
              <a:ext uri="{FF2B5EF4-FFF2-40B4-BE49-F238E27FC236}">
                <a16:creationId xmlns="" xmlns:a16="http://schemas.microsoft.com/office/drawing/2014/main" id="{5187A032-9EFD-89B1-E775-96761CA646CC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10" name="object 9">
              <a:extLst>
                <a:ext uri="{FF2B5EF4-FFF2-40B4-BE49-F238E27FC236}">
                  <a16:creationId xmlns="" xmlns:a16="http://schemas.microsoft.com/office/drawing/2014/main" id="{DF493302-8B1E-DCF3-9BD7-AAB4C877AF11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1" name="object 10">
              <a:extLst>
                <a:ext uri="{FF2B5EF4-FFF2-40B4-BE49-F238E27FC236}">
                  <a16:creationId xmlns="" xmlns:a16="http://schemas.microsoft.com/office/drawing/2014/main" id="{A811413E-71C2-1D40-2845-5C6BAA63A1B8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2" name="object 11">
              <a:extLst>
                <a:ext uri="{FF2B5EF4-FFF2-40B4-BE49-F238E27FC236}">
                  <a16:creationId xmlns="" xmlns:a16="http://schemas.microsoft.com/office/drawing/2014/main" id="{027705BD-DF6F-41BB-368D-962161349CFB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13" name="object 3">
            <a:extLst>
              <a:ext uri="{FF2B5EF4-FFF2-40B4-BE49-F238E27FC236}">
                <a16:creationId xmlns="" xmlns:a16="http://schemas.microsoft.com/office/drawing/2014/main" id="{9B37686F-3372-6A64-0CBD-7FA2157CA761}"/>
              </a:ext>
            </a:extLst>
          </p:cNvPr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</p:spTree>
    <p:extLst>
      <p:ext uri="{BB962C8B-B14F-4D97-AF65-F5344CB8AC3E}">
        <p14:creationId xmlns:p14="http://schemas.microsoft.com/office/powerpoint/2010/main" val="27600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Mentőápoló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45035" y="1589543"/>
            <a:ext cx="7010399" cy="415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Egészségügy ágazat 5 éves képzése, amely érettségi és technikusi szintű szakképzettség megszerzésével zárul. A mentőápoló a sürgősségi betegellátás területén a betegek mentésében és sürgősségi ellátásában vesz részt. A beteg, illetve a sérült megtalálási helyén vagy szállítása közben sürgősségi ellátást végez, közreműködik. Irányító csoport tagjaként a segélyhívószámon érkező bejelentéseket fogadja és koordinálja.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Felméri a beteg állapotát, állapotváltozását észleli; közreműködik az életveszély elhárításában, a beteg állapotrosszabbodásának megakadályozásában; mentéstechnikai eszközöket alkalmaz, karbantart; betegszállítási, mozgatási technikákat alkalmaz; mentést és betegszállítást szervez; közreműködik katasztrófahelyzetek, tömeges balesetek felszámolásában.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jó állóképesség, kiváló szervezőkészség, gyors döntésképesség, hatékony konﬂiktusmegoldó készség, információgyűjtés, gyakorlatias feladatértelmezés, rendszerező képesség, problémaelemzés, problémamegoldás, hibaelhárítás, intenzív munkavégzés, manualitás.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Kinek ajánlott ez a hivatás?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mentőápoló szakma ajánlott minden ﬁatal számára, aki jó verbális képességgel rendelk</a:t>
            </a: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e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zik, könnyen teremt kapcsolatot, fontos számára a mások iránti felelősségvállalás és a segítségnyújtás.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hu-H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93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49" y="753240"/>
            <a:ext cx="6867150" cy="6839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Rehabilitációs terapeuta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08429" y="1465548"/>
            <a:ext cx="7010399" cy="435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Az e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gészségügy ágazat 5 éves képzése, amely érettségi és technikusi szintű szakképzettség megszerzésével zárul. A rehabilitációs terapeuta az egészségügyi ellátó team tagja, részt vesz a közvetlen betegellátásban, de akár önálló vállalkozás keretein belül is tevékenykedhet.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Választható szakmairányok: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Gyógymasszőr: részt vesz a betegek rehabilitálásának folyamatában, diagnózis alapján, különböző, meghatározott típusú masszázst végez és felhasználja a víz és a gyógyvizek kedvező hatásait.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Fizioterápiás asszisztens: együttműködve az egészségügyi személyzet tagjaival, a természetben előforduló, elsősorban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ﬁzikai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és kémiai energiát igénybe véve, elektroterápiás kezeléseket végez, továbbá felhasználja a víz és a gyógyvizek kedvező hatásait.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Kézügyesség, ügyes mozgás (karok, kezek, ujjak fokozott használata), állóképesség, jó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ﬁzikum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, precizitás, felelősségtudat, önállóság, szorgalom, érzelmi stabilitás, kapcsolatteremtő készség, határozottság, kommunikációs és empatikus készség, tolerancia, csapatmunka.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Kinek ajánlott ez a hivatás?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rehabilitációs terapeuta szakma ajánlott minden ﬁatal számára, aki jó verbális képességgel rendelkezik, könnyen teremt kapcsolatot, szeret embereknek tevékenyen segíteni a testi-lel-  ki-szociális jóllét, az életminőség javításában. Szívesen érint, tapint, masszíroz másokat, fontos számára a mások iránti felelősségvállalás és segítségnyújtás.</a:t>
            </a:r>
          </a:p>
        </p:txBody>
      </p:sp>
    </p:spTree>
    <p:extLst>
      <p:ext uri="{BB962C8B-B14F-4D97-AF65-F5344CB8AC3E}">
        <p14:creationId xmlns:p14="http://schemas.microsoft.com/office/powerpoint/2010/main" val="2367576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DF195E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DF195E"/>
            </a:solidFill>
            <a:ln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49" y="753240"/>
            <a:ext cx="6867150" cy="6839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DF195E"/>
                </a:solidFill>
                <a:latin typeface="+mj-lt"/>
                <a:cs typeface="Verdana"/>
              </a:rPr>
              <a:t>6 éves képzés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Általános ápoló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08429" y="1466888"/>
            <a:ext cx="6991220" cy="3664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Egészségügy ágazat 6 éves képzése, amely érettségi és technikusi szintű szakképzettség megszerzésével zárul. 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képzés megfelel a vonatkozó EU direktíva követelményeinek, így – a középfokú egészségügyi képzések közül egyetlen képzésként – a közösségi jog alapján az EU tagállamaiban automatikusan elfogadott végzettséget ad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. Az általános ápoló részt vesz az egészségügyi ellátás során a megelőző, gyógyító, gondozó és rehabilitációs folyamatokban.  Munkája során alap- és szakápolási feladatokat végez. Képes felnőtt-, csecsemő- és gyermekápolási feladatokat ellátni, valamint háziorvosi praxisban és az alapellátás más színterein, otthonápolásban,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geriátriai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- és hospice ellátásban, onkológiai ellátásban ápolóként tevékenykedni.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állóképesség, szervezőkészség, döntésképesség, konﬂiktusmegoldó készség, információgyűjtés, gyakorlatias feladatértelmezés, rendszerező képesség, problémaelemzés, problémamegoldás, hibaelhárítás, intenzív munkavégzés.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Kinek ajánlott?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Ajánlott minden ﬁatal számára, aki érdeklődik a természettudományok iránt, szívesen ismeri  meg az emberi test működését, a betegségek jellemzőit, az egészséges életmód elemeit. Az  optimális jelentkező jó verbális képességekkel rendelkezik, könnyen teremt kapcsolatot, fontos számára a mások iránti felelősségvállalás és a segítségnyújtás, valamint fontosnak tartja a  tanulmányokat követő biztos elhelyezkedést.</a:t>
            </a:r>
          </a:p>
        </p:txBody>
      </p:sp>
    </p:spTree>
    <p:extLst>
      <p:ext uri="{BB962C8B-B14F-4D97-AF65-F5344CB8AC3E}">
        <p14:creationId xmlns:p14="http://schemas.microsoft.com/office/powerpoint/2010/main" val="1939225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DF195E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DF195E"/>
            </a:solidFill>
            <a:ln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50" y="784466"/>
            <a:ext cx="816174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DF195E"/>
                </a:solidFill>
                <a:latin typeface="+mj-lt"/>
                <a:cs typeface="Verdana"/>
              </a:rPr>
              <a:t>6 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Klinikai laboratóriumi szakasszisztens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08429" y="1551408"/>
            <a:ext cx="7126941" cy="4375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Az e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gészségügy ágazat 6 éves képzése, amely érettségi és technikusi szintű szakképzettség megszerzésével zárul.  A klinikai laboratóriumi szakasszisztens olyan laboratóriumban dolgozik, ahol az emberekből származó különféle vizsgálati anyagokból, különféle módszerekkel elemzéseket végeznek.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i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Választható szakmairányok: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Hematológiai és </a:t>
            </a:r>
            <a:r>
              <a:rPr lang="hu-HU" sz="1200" b="1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transzfúziológiai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szakasszisztens: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vérellátókban, kórházi transzfúziós osztályon végzi munkáját és a transzplantációk szervezésével kapcsolatos tevékenységbe is van lehetőség bekapcsolódni.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Kémiai laboratóriumi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speciális kémiai, immunológiai, toxikológiai és izotóp vizsgálatokat végez.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Mikrobiológiai szakasszisztens: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olyan laboratóriumban dolgozik, ahol különféle klinikai vizsgálati anyagokból, megfelelő módszerekkel, bakteriológiai,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mikrológiai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, virológiai és parazitológiai vizsgálatokat végez.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megbízhatóság, felelősségtudat, kézügyesség, informatikai eszközök használata, kapcsolatteremtő készség, kontroll (ellenőrzőképesség).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Kinek ajánlott?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klinikai laboratóriumi szakasszisztens szakma ajánlott minden ﬁatal számára, aki jó kézügyességgel rendelkezik, szeretne laboratóriumi környezetben dolgozni, precíz munkát végezni.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42083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DF195E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DF195E"/>
            </a:solidFill>
            <a:ln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50" y="757573"/>
            <a:ext cx="8238742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DF195E"/>
                </a:solidFill>
                <a:latin typeface="+mj-lt"/>
                <a:cs typeface="Verdana"/>
              </a:rPr>
              <a:t>6 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Perioperatív szakasszisztens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08429" y="1551408"/>
            <a:ext cx="7126941" cy="3379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 ágazat 6 éves képzése, amely érettségi és technikusi szintű szakképzettség megszerzésével zárul. </a:t>
            </a:r>
            <a:r>
              <a:rPr lang="hu-HU" sz="1200" i="1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Választható szakmairányok: </a:t>
            </a:r>
            <a:endParaRPr lang="hu-HU" sz="1200" dirty="0" smtClean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 err="1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Aneszteziológiai</a:t>
            </a:r>
            <a:r>
              <a:rPr lang="hu-HU" sz="1200" b="1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szakasszisztens: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munkája során asszisztál a különböző műtéti érzéstelenítési eljárásoknál, részt vesz a beteg körüli teendők ellátásában, üzemelteti az </a:t>
            </a:r>
            <a:r>
              <a:rPr lang="hu-HU" sz="1200" dirty="0" err="1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aneszteziológiai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műszereket, gépeket.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Műtéti szakasszisztens: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feladatát szoros együttműködésben végzi a műtéteket, beavatkozásokat végző orvosokkal, szakdolgozókkal, pontosan követi a műtét menetét, szakszerűen </a:t>
            </a:r>
            <a:r>
              <a:rPr lang="hu-HU" sz="1200" dirty="0" err="1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instrumentál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 smtClean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megbízhatóság, felelősségtudat, önállóság, kézügyesség, informatikai eszközök magabiztos használata, </a:t>
            </a:r>
            <a:r>
              <a:rPr lang="hu-HU" sz="1200" dirty="0" err="1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magasfokú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koncentrációs képesség.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Kinek ajánlott? </a:t>
            </a:r>
            <a:endParaRPr lang="hu-HU" sz="1200" dirty="0" smtClean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A </a:t>
            </a:r>
            <a:r>
              <a:rPr lang="hu-HU" sz="1200" dirty="0" err="1">
                <a:ea typeface="Calibri" panose="020F0502020204030204" pitchFamily="34" charset="0"/>
                <a:cs typeface="Calibri Light" panose="020F0302020204030204" pitchFamily="34" charset="0"/>
              </a:rPr>
              <a:t>perioperatív</a:t>
            </a: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 szakasszisztens szakma ajánlott minden fiatal számára, </a:t>
            </a:r>
            <a:r>
              <a:rPr lang="hu-HU" sz="1200" dirty="0" smtClean="0">
                <a:ea typeface="Calibri" panose="020F0502020204030204" pitchFamily="34" charset="0"/>
                <a:cs typeface="Calibri Light" panose="020F0302020204030204" pitchFamily="34" charset="0"/>
              </a:rPr>
              <a:t>aki </a:t>
            </a:r>
            <a:r>
              <a:rPr lang="hu-HU" sz="1200" dirty="0" err="1" smtClean="0">
                <a:ea typeface="Calibri" panose="020F0502020204030204" pitchFamily="34" charset="0"/>
                <a:cs typeface="Calibri Light" panose="020F0302020204030204" pitchFamily="34" charset="0"/>
              </a:rPr>
              <a:t>magasfokú</a:t>
            </a:r>
            <a:r>
              <a:rPr lang="hu-HU" sz="1200" dirty="0" smtClean="0"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koncentrációs és </a:t>
            </a:r>
            <a:r>
              <a:rPr lang="hu-HU" sz="1200" dirty="0" err="1">
                <a:ea typeface="Calibri" panose="020F0502020204030204" pitchFamily="34" charset="0"/>
                <a:cs typeface="Calibri Light" panose="020F0302020204030204" pitchFamily="34" charset="0"/>
              </a:rPr>
              <a:t>problémamegoldási</a:t>
            </a: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 képességgel rendelkezik, és szeretne csapattagként műtői környezetben dolgozni, precíz munkát végezni.</a:t>
            </a:r>
          </a:p>
        </p:txBody>
      </p:sp>
    </p:spTree>
    <p:extLst>
      <p:ext uri="{BB962C8B-B14F-4D97-AF65-F5344CB8AC3E}">
        <p14:creationId xmlns:p14="http://schemas.microsoft.com/office/powerpoint/2010/main" val="1764728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DF195E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DF195E"/>
            </a:solidFill>
            <a:ln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50" y="757573"/>
            <a:ext cx="8238742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DF195E"/>
                </a:solidFill>
                <a:latin typeface="+mj-lt"/>
                <a:cs typeface="Verdana"/>
              </a:rPr>
              <a:t>6 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Radiográfiai szakasszisztens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127001" y="1551408"/>
            <a:ext cx="7543798" cy="4263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 ágazat 6 éves képzése, amely érettségi és technikusi szintű szakképzettség megszerzésével zárul.  </a:t>
            </a:r>
            <a:r>
              <a:rPr lang="hu-HU" sz="1200" i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Választható irányok: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CT/MR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ismeri a modern képalkotó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Komputertomográ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ﬁa (CT) és Mágnesesrezonancia-képalkotás (MRI) berendezéseit, diplomás képalkotó diagnoszta irányításával és radiológus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szakorvossal együttműködve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, biztosítja működésüket.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Intervenciós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a műtéti képalkotó diagnosztika és terápia területén tevékenykedik a radiológus szakorvos irányítása mellett.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Nukleáris medicina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segédkezik az emberi test működésének, és annak kóros folyamatainak sugárzó, azaz radioaktív anyagokkal történő vizsgálatában, illetve gyógyításában.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Sugárterápiás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a daganatos betegek sugárterápiás kezelését végzi besugárzási terv alapján, a sugárterápiás szakorvossal és orvosi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ﬁzikussal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együttműködve.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megbízhatóság, felelősségtudat, kézügyesség, informatikai eszközök magabiztos használata, magasfokú koncentrációs képesség, műszaki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érzék.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Kinek ajánlott? 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</a:t>
            </a:r>
            <a:r>
              <a:rPr lang="hu-HU" sz="1200" dirty="0" err="1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radiográ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ﬁai szakasszisztens szakma ajánlott minden ﬁatal számára, aki magasfokú koncentrációs képességgel rendelkezik, érdeklődik a képalkotó diagnosztika és sugárterápia során alkalmazott csúcstechnológia iránt.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0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DF195E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DF195E"/>
            </a:solidFill>
            <a:ln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50" y="757573"/>
            <a:ext cx="8238742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DF195E"/>
                </a:solidFill>
                <a:latin typeface="+mj-lt"/>
                <a:cs typeface="Verdana"/>
              </a:rPr>
              <a:t>6 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Szövettani szakasszisztens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36817" y="1670503"/>
            <a:ext cx="6955020" cy="376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 ágazat 6 éves képzése, amely érettségi és technikusi szintű szakképzettség megszerzésével zárul. A Szövettani Szakasszisztens az egészségügyi intézmények és különböző kutatóhelyek szövettani laboratóriumaiban dolgozik.  Feladata a különféle szövetminták, vizsgálati anyagok mikroszkópos elemzése.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i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Választható szakmairányok: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Citológiai szakasszisztens: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nőgyógyászati rákszűrés diagnosztikai feladatait ellátja; nőgyógyászati kenetek mikroszkópos értékelését végzi, a vizsgálatok során kapott leleteket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előértékeli.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Immunhisztokémiai, hisztokémiai és molekuláris biológiai szakasszisztens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szövetalkotók mikroszkópos vizsgálatát végzi, a tumorok viselkedését, kezelhetőségét vizsgálja, részt vesz a molekuláris diagnosztikában,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kutatásokban.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megbízhatóság, felelősségtudat, kézügyesség, informatikai eszközök használata, elemzőképesség, kontroll (ellenőrzőképesség).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Kinek ajánlott?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Szövettani szakasszisztens szakma ajánlott minden ﬁatal számára, aki izgalmasnak találja a mikroszkóppal végzett vizsgálatokat és érdeklődik a tudományos kutatások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iránt.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A01C54C-4130-8993-609C-10902491D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412" y="1581150"/>
            <a:ext cx="6697821" cy="413360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tabLst>
                <a:tab pos="0" algn="l"/>
                <a:tab pos="85725" algn="l"/>
              </a:tabLst>
            </a:pPr>
            <a:r>
              <a:rPr lang="hu-HU" sz="3200" dirty="0" smtClean="0">
                <a:solidFill>
                  <a:srgbClr val="FFC000"/>
                </a:solidFill>
                <a:latin typeface="+mj-lt"/>
              </a:rPr>
              <a:t>Felsőfokú alapképzések (</a:t>
            </a:r>
            <a:r>
              <a:rPr lang="hu-HU" sz="3200" dirty="0" err="1" smtClean="0">
                <a:solidFill>
                  <a:srgbClr val="FFC000"/>
                </a:solidFill>
                <a:latin typeface="+mj-lt"/>
              </a:rPr>
              <a:t>BSc</a:t>
            </a:r>
            <a:r>
              <a:rPr lang="hu-HU" sz="3200" dirty="0" smtClean="0">
                <a:solidFill>
                  <a:srgbClr val="FFC000"/>
                </a:solidFill>
                <a:latin typeface="+mj-lt"/>
              </a:rPr>
              <a:t>)</a:t>
            </a:r>
            <a:br>
              <a:rPr lang="hu-HU" sz="3200" dirty="0" smtClean="0">
                <a:solidFill>
                  <a:srgbClr val="FFC000"/>
                </a:solidFill>
                <a:latin typeface="+mj-lt"/>
              </a:rPr>
            </a:br>
            <a:r>
              <a:rPr lang="hu-HU" sz="3200" dirty="0" smtClean="0">
                <a:solidFill>
                  <a:srgbClr val="4BABB5"/>
                </a:solidFill>
                <a:latin typeface="+mj-lt"/>
              </a:rPr>
              <a:t>Mesterképzések (</a:t>
            </a:r>
            <a:r>
              <a:rPr lang="hu-HU" sz="3200" dirty="0" err="1" smtClean="0">
                <a:solidFill>
                  <a:srgbClr val="4BABB5"/>
                </a:solidFill>
                <a:latin typeface="+mj-lt"/>
              </a:rPr>
              <a:t>MSc</a:t>
            </a:r>
            <a:r>
              <a:rPr lang="hu-HU" sz="3200" dirty="0" smtClean="0">
                <a:solidFill>
                  <a:srgbClr val="4BABB5"/>
                </a:solidFill>
                <a:latin typeface="+mj-lt"/>
              </a:rPr>
              <a:t>)</a:t>
            </a:r>
            <a:r>
              <a:rPr lang="hu-HU" sz="3200" dirty="0">
                <a:solidFill>
                  <a:srgbClr val="4BABB5"/>
                </a:solidFill>
                <a:latin typeface="+mj-lt"/>
              </a:rPr>
              <a:t/>
            </a:r>
            <a:br>
              <a:rPr lang="hu-HU" sz="3200" dirty="0">
                <a:solidFill>
                  <a:srgbClr val="4BABB5"/>
                </a:solidFill>
                <a:latin typeface="+mj-lt"/>
              </a:rPr>
            </a:br>
            <a:r>
              <a:rPr lang="hu-HU" sz="3200" dirty="0">
                <a:solidFill>
                  <a:srgbClr val="C00000"/>
                </a:solidFill>
                <a:latin typeface="+mj-lt"/>
              </a:rPr>
              <a:t>Doktori Iskola (PhD)</a:t>
            </a:r>
            <a:br>
              <a:rPr lang="hu-HU" sz="3200" dirty="0">
                <a:solidFill>
                  <a:srgbClr val="C00000"/>
                </a:solidFill>
                <a:latin typeface="+mj-lt"/>
              </a:rPr>
            </a:br>
            <a:r>
              <a:rPr lang="hu-HU" sz="3200" dirty="0" smtClean="0">
                <a:solidFill>
                  <a:srgbClr val="4BABB5"/>
                </a:solidFill>
                <a:latin typeface="+mj-lt"/>
              </a:rPr>
              <a:t/>
            </a:r>
            <a:br>
              <a:rPr lang="hu-HU" sz="3200" dirty="0" smtClean="0">
                <a:solidFill>
                  <a:srgbClr val="4BABB5"/>
                </a:solidFill>
                <a:latin typeface="+mj-lt"/>
              </a:rPr>
            </a:br>
            <a:endParaRPr lang="hu-HU" sz="32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="" xmlns:a16="http://schemas.microsoft.com/office/drawing/2014/main" id="{4A8FB9AD-73D8-5185-2C1D-29E7BC9DED6D}"/>
              </a:ext>
            </a:extLst>
          </p:cNvPr>
          <p:cNvSpPr txBox="1">
            <a:spLocks/>
          </p:cNvSpPr>
          <p:nvPr/>
        </p:nvSpPr>
        <p:spPr>
          <a:xfrm>
            <a:off x="355600" y="3514389"/>
            <a:ext cx="6621621" cy="49244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endParaRPr lang="hu-HU" sz="3200" b="1" kern="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4D5A7A5-BA26-1C03-D964-6A734A9BD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724" y="565220"/>
            <a:ext cx="7619253" cy="369332"/>
          </a:xfrm>
          <a:solidFill>
            <a:srgbClr val="DF195E"/>
          </a:solidFill>
          <a:ln>
            <a:solidFill>
              <a:srgbClr val="DF195E"/>
            </a:solidFill>
          </a:ln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 Szeretnéd erősíteni az egészségügyi dolgozók körét?</a:t>
            </a:r>
          </a:p>
        </p:txBody>
      </p:sp>
      <p:sp>
        <p:nvSpPr>
          <p:cNvPr id="7" name="Cím 1">
            <a:extLst>
              <a:ext uri="{FF2B5EF4-FFF2-40B4-BE49-F238E27FC236}">
                <a16:creationId xmlns="" xmlns:a16="http://schemas.microsoft.com/office/drawing/2014/main" id="{52CDC6FD-32D4-95E0-994C-704F4F888EC4}"/>
              </a:ext>
            </a:extLst>
          </p:cNvPr>
          <p:cNvSpPr txBox="1">
            <a:spLocks/>
          </p:cNvSpPr>
          <p:nvPr/>
        </p:nvSpPr>
        <p:spPr>
          <a:xfrm>
            <a:off x="1357650" y="1323171"/>
            <a:ext cx="5976619" cy="36933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12A4E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r"/>
            <a:r>
              <a:rPr lang="hu-HU" sz="2400" kern="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 Mindig is vonzott a fehér köpeny? </a:t>
            </a:r>
          </a:p>
        </p:txBody>
      </p:sp>
      <p:sp>
        <p:nvSpPr>
          <p:cNvPr id="8" name="Cím 1">
            <a:extLst>
              <a:ext uri="{FF2B5EF4-FFF2-40B4-BE49-F238E27FC236}">
                <a16:creationId xmlns="" xmlns:a16="http://schemas.microsoft.com/office/drawing/2014/main" id="{5E6DE3AA-DFB6-CFA8-D62E-8FAAB21ECE5C}"/>
              </a:ext>
            </a:extLst>
          </p:cNvPr>
          <p:cNvSpPr txBox="1">
            <a:spLocks/>
          </p:cNvSpPr>
          <p:nvPr/>
        </p:nvSpPr>
        <p:spPr>
          <a:xfrm>
            <a:off x="1620872" y="2987760"/>
            <a:ext cx="6103116" cy="369332"/>
          </a:xfrm>
          <a:prstGeom prst="rect">
            <a:avLst/>
          </a:prstGeom>
          <a:solidFill>
            <a:srgbClr val="55BC7B"/>
          </a:solidFill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12A4E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r"/>
            <a:r>
              <a:rPr lang="hu-HU" sz="2400" kern="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 Szeretnél segíteni az embereken? </a:t>
            </a:r>
          </a:p>
        </p:txBody>
      </p:sp>
      <p:sp>
        <p:nvSpPr>
          <p:cNvPr id="17" name="Cím 1">
            <a:extLst>
              <a:ext uri="{FF2B5EF4-FFF2-40B4-BE49-F238E27FC236}">
                <a16:creationId xmlns="" xmlns:a16="http://schemas.microsoft.com/office/drawing/2014/main" id="{84B1603E-1786-BE00-2706-00D358103FEC}"/>
              </a:ext>
            </a:extLst>
          </p:cNvPr>
          <p:cNvSpPr txBox="1">
            <a:spLocks/>
          </p:cNvSpPr>
          <p:nvPr/>
        </p:nvSpPr>
        <p:spPr>
          <a:xfrm>
            <a:off x="107723" y="4826564"/>
            <a:ext cx="7619253" cy="369332"/>
          </a:xfrm>
          <a:prstGeom prst="rect">
            <a:avLst/>
          </a:prstGeom>
          <a:solidFill>
            <a:srgbClr val="DF195E"/>
          </a:solidFill>
          <a:ln>
            <a:solidFill>
              <a:srgbClr val="DF195E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12A4E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hu-HU" sz="2400" kern="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  Olyan szakmát szeretnél, amire mindig  szükség lesz? </a:t>
            </a:r>
          </a:p>
        </p:txBody>
      </p:sp>
      <p:sp>
        <p:nvSpPr>
          <p:cNvPr id="18" name="Cím 1">
            <a:extLst>
              <a:ext uri="{FF2B5EF4-FFF2-40B4-BE49-F238E27FC236}">
                <a16:creationId xmlns="" xmlns:a16="http://schemas.microsoft.com/office/drawing/2014/main" id="{3FABA96F-7B04-B414-7437-2F3D678F8CA6}"/>
              </a:ext>
            </a:extLst>
          </p:cNvPr>
          <p:cNvSpPr txBox="1">
            <a:spLocks/>
          </p:cNvSpPr>
          <p:nvPr/>
        </p:nvSpPr>
        <p:spPr>
          <a:xfrm>
            <a:off x="419100" y="3788201"/>
            <a:ext cx="6489700" cy="36933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112A4E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/>
            <a:r>
              <a:rPr lang="hu-HU" sz="2400" kern="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Felelősségteljesen gondolkozol?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="" xmlns:a16="http://schemas.microsoft.com/office/drawing/2014/main" id="{8D4F627A-1DD7-CC4A-4567-615CF33AA214}"/>
              </a:ext>
            </a:extLst>
          </p:cNvPr>
          <p:cNvSpPr txBox="1"/>
          <p:nvPr/>
        </p:nvSpPr>
        <p:spPr>
          <a:xfrm>
            <a:off x="456453" y="2223034"/>
            <a:ext cx="6103115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hu-HU" sz="2400" b="1" kern="0" dirty="0">
                <a:solidFill>
                  <a:schemeClr val="bg1"/>
                </a:solidFill>
                <a:latin typeface="+mj-lt"/>
                <a:ea typeface="Verdana" panose="020B0604030504040204" pitchFamily="34" charset="0"/>
              </a:rPr>
              <a:t>Szeretsz csapatban dolgozni? </a:t>
            </a:r>
          </a:p>
        </p:txBody>
      </p:sp>
    </p:spTree>
    <p:extLst>
      <p:ext uri="{BB962C8B-B14F-4D97-AF65-F5344CB8AC3E}">
        <p14:creationId xmlns:p14="http://schemas.microsoft.com/office/powerpoint/2010/main" val="2403606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FFC00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50" y="791073"/>
            <a:ext cx="8237940" cy="35458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FFC000"/>
                </a:solidFill>
                <a:latin typeface="+mj-lt"/>
                <a:cs typeface="Verdana"/>
              </a:rPr>
              <a:t> </a:t>
            </a:r>
            <a:r>
              <a:rPr lang="hu-HU" sz="2000" b="1" dirty="0">
                <a:solidFill>
                  <a:srgbClr val="FFC000"/>
                </a:solidFill>
              </a:rPr>
              <a:t>Felsőfokú alapképzések (</a:t>
            </a:r>
            <a:r>
              <a:rPr lang="hu-HU" sz="2000" b="1" dirty="0" err="1">
                <a:solidFill>
                  <a:srgbClr val="FFC000"/>
                </a:solidFill>
              </a:rPr>
              <a:t>BSc</a:t>
            </a:r>
            <a:r>
              <a:rPr lang="hu-HU" sz="2000" b="1" dirty="0" smtClean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437850" y="1145657"/>
            <a:ext cx="6869669" cy="1928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b="1" dirty="0">
                <a:solidFill>
                  <a:srgbClr val="FFC000"/>
                </a:solidFill>
                <a:cs typeface="Verdana"/>
              </a:rPr>
              <a:t>4 éves alapképzés (</a:t>
            </a:r>
            <a:r>
              <a:rPr lang="hu-HU" b="1" dirty="0" err="1">
                <a:solidFill>
                  <a:srgbClr val="FFC000"/>
                </a:solidFill>
                <a:cs typeface="Verdana"/>
              </a:rPr>
              <a:t>BSc</a:t>
            </a:r>
            <a:r>
              <a:rPr lang="hu-HU" b="1" dirty="0">
                <a:solidFill>
                  <a:srgbClr val="FFC000"/>
                </a:solidFill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Ápolás és betegellátás szak</a:t>
            </a:r>
          </a:p>
          <a:p>
            <a:pPr lvl="0"/>
            <a:endParaRPr lang="hu-HU" sz="1000" dirty="0" smtClean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 smtClean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Ápoló </a:t>
            </a: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Dietetikus 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Gyógytornász 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Hang-, beszéd- és nyelésterapeuta 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Mentőtiszt 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Szülésznő szakirány</a:t>
            </a: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3282CDFC-3FC8-9F50-F188-02E182F1FBCA}"/>
              </a:ext>
            </a:extLst>
          </p:cNvPr>
          <p:cNvSpPr txBox="1"/>
          <p:nvPr/>
        </p:nvSpPr>
        <p:spPr>
          <a:xfrm>
            <a:off x="433850" y="2913962"/>
            <a:ext cx="8226738" cy="826508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endParaRPr lang="hu-HU" sz="800" b="1" dirty="0" smtClean="0">
              <a:solidFill>
                <a:srgbClr val="FFC000"/>
              </a:solidFill>
              <a:latin typeface="+mj-lt"/>
              <a:cs typeface="Verdana"/>
            </a:endParaRPr>
          </a:p>
          <a:p>
            <a:pPr marR="3611879">
              <a:spcBef>
                <a:spcPts val="365"/>
              </a:spcBef>
            </a:pPr>
            <a:r>
              <a:rPr lang="hu-HU" b="1" dirty="0" smtClean="0">
                <a:solidFill>
                  <a:srgbClr val="FFC000"/>
                </a:solidFill>
                <a:latin typeface="+mj-lt"/>
                <a:cs typeface="Verdana"/>
              </a:rPr>
              <a:t>4  </a:t>
            </a:r>
            <a:r>
              <a:rPr lang="hu-HU" b="1" dirty="0">
                <a:solidFill>
                  <a:srgbClr val="FFC000"/>
                </a:solidFill>
                <a:latin typeface="+mj-lt"/>
                <a:cs typeface="Verdana"/>
              </a:rPr>
              <a:t>éves képzés (</a:t>
            </a:r>
            <a:r>
              <a:rPr lang="hu-HU" b="1" dirty="0" err="1">
                <a:solidFill>
                  <a:srgbClr val="FFC000"/>
                </a:solidFill>
                <a:latin typeface="+mj-lt"/>
                <a:cs typeface="Verdana"/>
              </a:rPr>
              <a:t>BSc</a:t>
            </a:r>
            <a:r>
              <a:rPr lang="hu-HU" b="1" dirty="0">
                <a:solidFill>
                  <a:srgbClr val="FFC000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Egészségügyi gondozás és prevenció szak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="" xmlns:a16="http://schemas.microsoft.com/office/drawing/2014/main" id="{E60C9719-0205-22CC-584E-CA4E25E150A7}"/>
              </a:ext>
            </a:extLst>
          </p:cNvPr>
          <p:cNvSpPr txBox="1"/>
          <p:nvPr/>
        </p:nvSpPr>
        <p:spPr>
          <a:xfrm>
            <a:off x="422649" y="3821648"/>
            <a:ext cx="4329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Népegészségügyi ellenőr szakirány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Védőnő szakirány</a:t>
            </a:r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24DB9D5-E99E-56EC-1CFC-F1ADF3A75699}"/>
              </a:ext>
            </a:extLst>
          </p:cNvPr>
          <p:cNvSpPr txBox="1"/>
          <p:nvPr/>
        </p:nvSpPr>
        <p:spPr>
          <a:xfrm>
            <a:off x="433850" y="4400770"/>
            <a:ext cx="8226737" cy="62132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r>
              <a:rPr lang="hu-HU" b="1" dirty="0">
                <a:solidFill>
                  <a:srgbClr val="FFC000"/>
                </a:solidFill>
                <a:latin typeface="+mj-lt"/>
                <a:cs typeface="Verdana"/>
              </a:rPr>
              <a:t>4 éves képzés(</a:t>
            </a:r>
            <a:r>
              <a:rPr lang="hu-HU" b="1" dirty="0" err="1">
                <a:solidFill>
                  <a:srgbClr val="FFC000"/>
                </a:solidFill>
                <a:latin typeface="+mj-lt"/>
                <a:cs typeface="Verdana"/>
              </a:rPr>
              <a:t>BSc</a:t>
            </a:r>
            <a:r>
              <a:rPr lang="hu-HU" b="1" dirty="0">
                <a:solidFill>
                  <a:srgbClr val="FFC000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Orvosi diagnosztikai analitikus szak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="" xmlns:a16="http://schemas.microsoft.com/office/drawing/2014/main" id="{F404D44E-9B3F-F965-364B-C67E783B949B}"/>
              </a:ext>
            </a:extLst>
          </p:cNvPr>
          <p:cNvSpPr txBox="1"/>
          <p:nvPr/>
        </p:nvSpPr>
        <p:spPr>
          <a:xfrm>
            <a:off x="422649" y="5172520"/>
            <a:ext cx="4329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Optometria</a:t>
            </a: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specializáció</a:t>
            </a:r>
          </a:p>
          <a:p>
            <a:pPr marL="342900" lvl="0" indent="-342900">
              <a:buFont typeface="Wingdings" panose="05000000000000000000" pitchFamily="2" charset="2"/>
              <a:buChar char=""/>
            </a:pPr>
            <a:r>
              <a:rPr lang="hu-HU" sz="12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Radiográfia specializáció</a:t>
            </a:r>
          </a:p>
        </p:txBody>
      </p:sp>
    </p:spTree>
    <p:extLst>
      <p:ext uri="{BB962C8B-B14F-4D97-AF65-F5344CB8AC3E}">
        <p14:creationId xmlns:p14="http://schemas.microsoft.com/office/powerpoint/2010/main" val="196776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4BABB5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4BABB5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4BABB5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4BABB5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4BABB5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solidFill>
                  <a:srgbClr val="DF195E"/>
                </a:solidFill>
              </a:endParaRPr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40765" y="802396"/>
            <a:ext cx="8097120" cy="1401025"/>
          </a:xfrm>
          <a:prstGeom prst="rect">
            <a:avLst/>
          </a:prstGeom>
          <a:ln>
            <a:noFill/>
          </a:ln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r>
              <a:rPr lang="hu-HU" sz="2000" b="1" kern="0" dirty="0">
                <a:solidFill>
                  <a:srgbClr val="4BABB5"/>
                </a:solidFill>
              </a:rPr>
              <a:t>Mesterképzések (</a:t>
            </a:r>
            <a:r>
              <a:rPr lang="hu-HU" sz="2000" b="1" kern="0" dirty="0" err="1">
                <a:solidFill>
                  <a:srgbClr val="4BABB5"/>
                </a:solidFill>
              </a:rPr>
              <a:t>MSc</a:t>
            </a:r>
            <a:r>
              <a:rPr lang="hu-HU" sz="2000" b="1" kern="0" dirty="0" smtClean="0">
                <a:solidFill>
                  <a:srgbClr val="4BABB5"/>
                </a:solidFill>
              </a:rPr>
              <a:t>)</a:t>
            </a:r>
          </a:p>
          <a:p>
            <a:pPr marR="3611879">
              <a:spcBef>
                <a:spcPts val="365"/>
              </a:spcBef>
            </a:pPr>
            <a:endParaRPr lang="hu-HU" sz="2000" b="1" kern="0" dirty="0">
              <a:solidFill>
                <a:srgbClr val="4BABB5"/>
              </a:solidFill>
            </a:endParaRP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 smtClean="0">
                <a:solidFill>
                  <a:srgbClr val="4BABB5"/>
                </a:solidFill>
                <a:latin typeface="+mj-lt"/>
                <a:cs typeface="Verdana"/>
              </a:rPr>
              <a:t> 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2 éves képzés (</a:t>
            </a:r>
            <a:r>
              <a:rPr lang="hu-HU" sz="2000" b="1" dirty="0" err="1">
                <a:solidFill>
                  <a:srgbClr val="4BABB5"/>
                </a:solidFill>
                <a:latin typeface="+mj-lt"/>
                <a:cs typeface="Verdana"/>
              </a:rPr>
              <a:t>MSc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Kiterjesztett hatáskörű ápoló mesterképzési szak</a:t>
            </a: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24FB2A5A-9923-CF66-D148-A708B7EC3B22}"/>
              </a:ext>
            </a:extLst>
          </p:cNvPr>
          <p:cNvSpPr txBox="1"/>
          <p:nvPr/>
        </p:nvSpPr>
        <p:spPr>
          <a:xfrm>
            <a:off x="461496" y="2030424"/>
            <a:ext cx="8076389" cy="1041952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 </a:t>
            </a:r>
            <a:endParaRPr lang="hu-HU" sz="2000" b="1" dirty="0" smtClean="0">
              <a:solidFill>
                <a:srgbClr val="4BABB5"/>
              </a:solidFill>
              <a:latin typeface="+mj-lt"/>
              <a:cs typeface="Verdana"/>
            </a:endParaRPr>
          </a:p>
          <a:p>
            <a:pPr marR="3611879">
              <a:spcBef>
                <a:spcPts val="365"/>
              </a:spcBef>
            </a:pPr>
            <a:r>
              <a:rPr lang="hu-HU" sz="2000" b="1" dirty="0" smtClean="0">
                <a:solidFill>
                  <a:srgbClr val="4BABB5"/>
                </a:solidFill>
                <a:latin typeface="+mj-lt"/>
                <a:cs typeface="Verdana"/>
              </a:rPr>
              <a:t>2 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éves képzés (</a:t>
            </a:r>
            <a:r>
              <a:rPr lang="hu-HU" sz="2000" b="1" dirty="0" err="1">
                <a:solidFill>
                  <a:srgbClr val="4BABB5"/>
                </a:solidFill>
                <a:latin typeface="+mj-lt"/>
                <a:cs typeface="Verdana"/>
              </a:rPr>
              <a:t>MSc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Egészségügyi tanár mesterképzési szak</a:t>
            </a:r>
          </a:p>
        </p:txBody>
      </p:sp>
      <p:sp>
        <p:nvSpPr>
          <p:cNvPr id="9" name="object 2">
            <a:extLst>
              <a:ext uri="{FF2B5EF4-FFF2-40B4-BE49-F238E27FC236}">
                <a16:creationId xmlns="" xmlns:a16="http://schemas.microsoft.com/office/drawing/2014/main" id="{DE7ED0F8-749C-BBBC-51C3-6CEBB888910E}"/>
              </a:ext>
            </a:extLst>
          </p:cNvPr>
          <p:cNvSpPr txBox="1"/>
          <p:nvPr/>
        </p:nvSpPr>
        <p:spPr>
          <a:xfrm>
            <a:off x="457014" y="3062478"/>
            <a:ext cx="8076389" cy="1041952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 </a:t>
            </a:r>
            <a:endParaRPr lang="hu-HU" sz="2000" b="1" dirty="0" smtClean="0">
              <a:solidFill>
                <a:srgbClr val="4BABB5"/>
              </a:solidFill>
              <a:latin typeface="+mj-lt"/>
              <a:cs typeface="Verdana"/>
            </a:endParaRPr>
          </a:p>
          <a:p>
            <a:pPr marR="3611879">
              <a:spcBef>
                <a:spcPts val="365"/>
              </a:spcBef>
            </a:pPr>
            <a:r>
              <a:rPr lang="hu-HU" sz="2000" b="1" dirty="0" smtClean="0">
                <a:solidFill>
                  <a:srgbClr val="4BABB5"/>
                </a:solidFill>
                <a:latin typeface="+mj-lt"/>
                <a:cs typeface="Verdana"/>
              </a:rPr>
              <a:t>2 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éves képzés (</a:t>
            </a:r>
            <a:r>
              <a:rPr lang="hu-HU" sz="2000" b="1" dirty="0" err="1">
                <a:solidFill>
                  <a:srgbClr val="4BABB5"/>
                </a:solidFill>
                <a:latin typeface="+mj-lt"/>
                <a:cs typeface="Verdana"/>
              </a:rPr>
              <a:t>MSc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Fizioterápia mesterképzési szak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31C365F3-69F3-B203-452C-44A2786B179E}"/>
              </a:ext>
            </a:extLst>
          </p:cNvPr>
          <p:cNvSpPr txBox="1"/>
          <p:nvPr/>
        </p:nvSpPr>
        <p:spPr>
          <a:xfrm>
            <a:off x="455520" y="4171950"/>
            <a:ext cx="8076389" cy="1041952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spcBef>
                <a:spcPts val="365"/>
              </a:spcBef>
            </a:pP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 </a:t>
            </a:r>
            <a:endParaRPr lang="hu-HU" sz="2000" b="1" dirty="0" smtClean="0">
              <a:solidFill>
                <a:srgbClr val="4BABB5"/>
              </a:solidFill>
              <a:latin typeface="+mj-lt"/>
              <a:cs typeface="Verdana"/>
            </a:endParaRPr>
          </a:p>
          <a:p>
            <a:pPr marR="3611879">
              <a:spcBef>
                <a:spcPts val="365"/>
              </a:spcBef>
            </a:pPr>
            <a:r>
              <a:rPr lang="hu-HU" sz="2000" b="1" dirty="0" smtClean="0">
                <a:solidFill>
                  <a:srgbClr val="4BABB5"/>
                </a:solidFill>
                <a:latin typeface="+mj-lt"/>
                <a:cs typeface="Verdana"/>
              </a:rPr>
              <a:t>2 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éves képzés (</a:t>
            </a:r>
            <a:r>
              <a:rPr lang="hu-HU" sz="2000" b="1" dirty="0" err="1">
                <a:solidFill>
                  <a:srgbClr val="4BABB5"/>
                </a:solidFill>
                <a:latin typeface="+mj-lt"/>
                <a:cs typeface="Verdana"/>
              </a:rPr>
              <a:t>MSc</a:t>
            </a:r>
            <a:r>
              <a:rPr lang="hu-HU" sz="2000" b="1" dirty="0">
                <a:solidFill>
                  <a:srgbClr val="4BABB5"/>
                </a:solidFill>
                <a:latin typeface="+mj-lt"/>
                <a:cs typeface="Verdana"/>
              </a:rPr>
              <a:t>)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Táplálkozástudományi mesterképzési szak</a:t>
            </a:r>
          </a:p>
        </p:txBody>
      </p:sp>
    </p:spTree>
    <p:extLst>
      <p:ext uri="{BB962C8B-B14F-4D97-AF65-F5344CB8AC3E}">
        <p14:creationId xmlns:p14="http://schemas.microsoft.com/office/powerpoint/2010/main" val="202324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874000" cy="5905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526573" y="588486"/>
            <a:ext cx="6820853" cy="465353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6" name="Kép 5" descr="A képen személy, modellt állás, személyek, csoport látható&#10;&#10;Automatikusan generált leírás">
            <a:extLst>
              <a:ext uri="{FF2B5EF4-FFF2-40B4-BE49-F238E27FC236}">
                <a16:creationId xmlns="" xmlns:a16="http://schemas.microsoft.com/office/drawing/2014/main" id="{8EAA3D47-4BA5-1005-E336-9DD6D308D2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8"/>
          <a:stretch/>
        </p:blipFill>
        <p:spPr>
          <a:xfrm rot="21480000">
            <a:off x="1698432" y="1457738"/>
            <a:ext cx="5451079" cy="3492032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5759AFF8-C46C-81E3-0D35-069C479C50ED}"/>
              </a:ext>
            </a:extLst>
          </p:cNvPr>
          <p:cNvSpPr txBox="1"/>
          <p:nvPr/>
        </p:nvSpPr>
        <p:spPr>
          <a:xfrm>
            <a:off x="812800" y="97155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DF195E"/>
                </a:solidFill>
                <a:cs typeface="Calibri Light" panose="020F0302020204030204" pitchFamily="34" charset="0"/>
              </a:rPr>
              <a:t>VÁRUNK BENNETEKET! </a:t>
            </a:r>
          </a:p>
        </p:txBody>
      </p:sp>
      <p:pic>
        <p:nvPicPr>
          <p:cNvPr id="8" name="Kép 7" descr="A képen szöveg látható&#10;&#10;Automatikusan generált leírás">
            <a:extLst>
              <a:ext uri="{FF2B5EF4-FFF2-40B4-BE49-F238E27FC236}">
                <a16:creationId xmlns="" xmlns:a16="http://schemas.microsoft.com/office/drawing/2014/main" id="{C9449FA6-7949-73D3-F6E7-9F4FA2DFF4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33350"/>
            <a:ext cx="1143000" cy="516673"/>
          </a:xfrm>
          <a:prstGeom prst="rect">
            <a:avLst/>
          </a:prstGeom>
          <a:solidFill>
            <a:srgbClr val="DF195E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85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artalom helye 8">
            <a:extLst>
              <a:ext uri="{FF2B5EF4-FFF2-40B4-BE49-F238E27FC236}">
                <a16:creationId xmlns="" xmlns:a16="http://schemas.microsoft.com/office/drawing/2014/main" id="{5BE2CD4B-558D-E6C0-E658-A979A6D343D4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4" y="1491356"/>
            <a:ext cx="3421163" cy="2565551"/>
          </a:xfrm>
        </p:spPr>
      </p:pic>
      <p:sp>
        <p:nvSpPr>
          <p:cNvPr id="2" name="Cím 1">
            <a:extLst>
              <a:ext uri="{FF2B5EF4-FFF2-40B4-BE49-F238E27FC236}">
                <a16:creationId xmlns="" xmlns:a16="http://schemas.microsoft.com/office/drawing/2014/main" id="{E39410E5-38AC-741F-409C-006FB6F7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48" y="4938551"/>
            <a:ext cx="7480300" cy="1010085"/>
          </a:xfrm>
          <a:solidFill>
            <a:srgbClr val="DF195E"/>
          </a:solidFill>
          <a:ln>
            <a:solidFill>
              <a:srgbClr val="DF195E"/>
            </a:solidFill>
          </a:ln>
        </p:spPr>
        <p:txBody>
          <a:bodyPr/>
          <a:lstStyle/>
          <a:p>
            <a:pPr algn="ctr"/>
            <a:r>
              <a:rPr lang="hu-HU" sz="2188" dirty="0">
                <a:solidFill>
                  <a:schemeClr val="bg1"/>
                </a:solidFill>
                <a:latin typeface="+mj-lt"/>
              </a:rPr>
              <a:t>Válassz minket! </a:t>
            </a:r>
            <a:br>
              <a:rPr lang="hu-HU" sz="2188" dirty="0">
                <a:solidFill>
                  <a:schemeClr val="bg1"/>
                </a:solidFill>
                <a:latin typeface="+mj-lt"/>
              </a:rPr>
            </a:br>
            <a:r>
              <a:rPr lang="hu-HU" sz="2188" dirty="0">
                <a:solidFill>
                  <a:schemeClr val="bg1"/>
                </a:solidFill>
                <a:latin typeface="+mj-lt"/>
              </a:rPr>
              <a:t>Tanulj, dolgozz nálunk a Veszprém Vármegyei Csolnoky Ferenc Kórházban!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7EB8D378-7645-7254-95FE-372CC1D8EE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72871" y="414138"/>
            <a:ext cx="3954739" cy="4401205"/>
          </a:xfrm>
        </p:spPr>
        <p:txBody>
          <a:bodyPr/>
          <a:lstStyle/>
          <a:p>
            <a:pPr algn="l"/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Az egészségügyi ágazat mintegy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23 szakirányban kínál lehetőséget a továbbtanulásra </a:t>
            </a:r>
            <a:r>
              <a:rPr lang="hu-HU" sz="13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11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szakképesítési területen</a:t>
            </a:r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! </a:t>
            </a:r>
          </a:p>
          <a:p>
            <a:pPr algn="l"/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Mindenki megtalálhatja a számára megfelelő képzést. </a:t>
            </a:r>
          </a:p>
          <a:p>
            <a:pPr algn="l"/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 képzés során az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ápolás, az asszisztencia, az egészségügyi laboratóriumi munka és rehabilitáció</a:t>
            </a:r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 területeivel ismerkedhetsz meg közelebbről. </a:t>
            </a:r>
          </a:p>
          <a:p>
            <a:pPr algn="l"/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Természetesen az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elméleti és a gyakorlati tudás elsajátítása elengedhetetlen </a:t>
            </a:r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 tanulás során. Így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duális képzés során  gyakorlatot a </a:t>
            </a:r>
            <a:r>
              <a:rPr lang="hu-HU" sz="1300" b="1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Veszprém Vármegyei Csolnoky </a:t>
            </a:r>
            <a:r>
              <a:rPr lang="hu-HU" sz="13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Ferenc Kórházban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is szerezhetsz!</a:t>
            </a:r>
          </a:p>
          <a:p>
            <a:pPr algn="l"/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Ha szeretnél segítő szakmában elhelyezkedni és segíteni mások életén, betegségein, ne habozz, keresd meg azt az egészségügyi szakmát, amely hozzád a legközelebb áll!</a:t>
            </a:r>
          </a:p>
          <a:p>
            <a:pPr algn="l"/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Az egészségügyi ellátás hivatás. Az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ágazat szakképesítéseinek jelentős része hiányszakma,</a:t>
            </a:r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 mely </a:t>
            </a:r>
            <a:r>
              <a:rPr lang="hu-HU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mindig biztos elhelyezkedési lehetőséget kínál </a:t>
            </a:r>
            <a:r>
              <a:rPr lang="hu-HU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az egészségügyi szakképesítéssel rendelkezők </a:t>
            </a:r>
            <a:r>
              <a:rPr lang="hu-HU" sz="13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számára!</a:t>
            </a:r>
            <a:endParaRPr lang="hu-HU" sz="13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="" xmlns:a16="http://schemas.microsoft.com/office/drawing/2014/main" id="{1F316EB9-4205-981F-3664-B7783C31CED7}"/>
              </a:ext>
            </a:extLst>
          </p:cNvPr>
          <p:cNvSpPr txBox="1"/>
          <p:nvPr/>
        </p:nvSpPr>
        <p:spPr>
          <a:xfrm>
            <a:off x="72132" y="414138"/>
            <a:ext cx="36075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b="1" spc="-214" dirty="0">
                <a:latin typeface="+mj-lt"/>
                <a:cs typeface="Verdana"/>
              </a:rPr>
              <a:t>Segítünk</a:t>
            </a:r>
            <a:r>
              <a:rPr lang="hu-HU" sz="3200" b="1" spc="-237" dirty="0">
                <a:latin typeface="+mj-lt"/>
                <a:cs typeface="Verdana"/>
              </a:rPr>
              <a:t>!</a:t>
            </a:r>
            <a:endParaRPr lang="hu-HU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4221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16621" y="691269"/>
            <a:ext cx="2621579" cy="4468495"/>
            <a:chOff x="3317278" y="444504"/>
            <a:chExt cx="2875280" cy="4900930"/>
          </a:xfrm>
        </p:grpSpPr>
        <p:sp>
          <p:nvSpPr>
            <p:cNvPr id="3" name="object 3"/>
            <p:cNvSpPr/>
            <p:nvPr/>
          </p:nvSpPr>
          <p:spPr>
            <a:xfrm>
              <a:off x="3581996" y="4877979"/>
              <a:ext cx="1130935" cy="417830"/>
            </a:xfrm>
            <a:custGeom>
              <a:avLst/>
              <a:gdLst/>
              <a:ahLst/>
              <a:cxnLst/>
              <a:rect l="l" t="t" r="r" b="b"/>
              <a:pathLst>
                <a:path w="1130935" h="417829">
                  <a:moveTo>
                    <a:pt x="0" y="0"/>
                  </a:moveTo>
                  <a:lnTo>
                    <a:pt x="0" y="265214"/>
                  </a:lnTo>
                  <a:lnTo>
                    <a:pt x="7769" y="313372"/>
                  </a:lnTo>
                  <a:lnTo>
                    <a:pt x="29405" y="355206"/>
                  </a:lnTo>
                  <a:lnTo>
                    <a:pt x="62396" y="388200"/>
                  </a:lnTo>
                  <a:lnTo>
                    <a:pt x="104231" y="409841"/>
                  </a:lnTo>
                  <a:lnTo>
                    <a:pt x="152400" y="417614"/>
                  </a:lnTo>
                  <a:lnTo>
                    <a:pt x="1130655" y="417614"/>
                  </a:lnTo>
                </a:path>
              </a:pathLst>
            </a:custGeom>
            <a:ln w="25400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664430" y="5246035"/>
              <a:ext cx="136525" cy="99695"/>
            </a:xfrm>
            <a:custGeom>
              <a:avLst/>
              <a:gdLst/>
              <a:ahLst/>
              <a:cxnLst/>
              <a:rect l="l" t="t" r="r" b="b"/>
              <a:pathLst>
                <a:path w="136525" h="99695">
                  <a:moveTo>
                    <a:pt x="0" y="0"/>
                  </a:moveTo>
                  <a:lnTo>
                    <a:pt x="48234" y="49555"/>
                  </a:lnTo>
                  <a:lnTo>
                    <a:pt x="0" y="99110"/>
                  </a:lnTo>
                  <a:lnTo>
                    <a:pt x="136169" y="495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329978" y="457204"/>
              <a:ext cx="490855" cy="4420870"/>
            </a:xfrm>
            <a:custGeom>
              <a:avLst/>
              <a:gdLst/>
              <a:ahLst/>
              <a:cxnLst/>
              <a:rect l="l" t="t" r="r" b="b"/>
              <a:pathLst>
                <a:path w="490854" h="4420870">
                  <a:moveTo>
                    <a:pt x="418503" y="0"/>
                  </a:moveTo>
                  <a:lnTo>
                    <a:pt x="71983" y="0"/>
                  </a:lnTo>
                  <a:lnTo>
                    <a:pt x="43971" y="5657"/>
                  </a:lnTo>
                  <a:lnTo>
                    <a:pt x="21089" y="21086"/>
                  </a:lnTo>
                  <a:lnTo>
                    <a:pt x="5659" y="43971"/>
                  </a:lnTo>
                  <a:lnTo>
                    <a:pt x="0" y="71996"/>
                  </a:lnTo>
                  <a:lnTo>
                    <a:pt x="0" y="4348695"/>
                  </a:lnTo>
                  <a:lnTo>
                    <a:pt x="5659" y="4376720"/>
                  </a:lnTo>
                  <a:lnTo>
                    <a:pt x="21089" y="4399605"/>
                  </a:lnTo>
                  <a:lnTo>
                    <a:pt x="43971" y="4415034"/>
                  </a:lnTo>
                  <a:lnTo>
                    <a:pt x="71983" y="4420692"/>
                  </a:lnTo>
                  <a:lnTo>
                    <a:pt x="418503" y="4420692"/>
                  </a:lnTo>
                  <a:lnTo>
                    <a:pt x="446515" y="4415034"/>
                  </a:lnTo>
                  <a:lnTo>
                    <a:pt x="469396" y="4399605"/>
                  </a:lnTo>
                  <a:lnTo>
                    <a:pt x="484827" y="4376720"/>
                  </a:lnTo>
                  <a:lnTo>
                    <a:pt x="490486" y="4348695"/>
                  </a:lnTo>
                  <a:lnTo>
                    <a:pt x="490486" y="71996"/>
                  </a:lnTo>
                  <a:lnTo>
                    <a:pt x="484827" y="43971"/>
                  </a:lnTo>
                  <a:lnTo>
                    <a:pt x="469396" y="21086"/>
                  </a:lnTo>
                  <a:lnTo>
                    <a:pt x="446515" y="5657"/>
                  </a:lnTo>
                  <a:lnTo>
                    <a:pt x="4185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329978" y="457204"/>
              <a:ext cx="490855" cy="4420870"/>
            </a:xfrm>
            <a:custGeom>
              <a:avLst/>
              <a:gdLst/>
              <a:ahLst/>
              <a:cxnLst/>
              <a:rect l="l" t="t" r="r" b="b"/>
              <a:pathLst>
                <a:path w="490854" h="4420870">
                  <a:moveTo>
                    <a:pt x="0" y="4348695"/>
                  </a:moveTo>
                  <a:lnTo>
                    <a:pt x="5659" y="4376720"/>
                  </a:lnTo>
                  <a:lnTo>
                    <a:pt x="21089" y="4399605"/>
                  </a:lnTo>
                  <a:lnTo>
                    <a:pt x="43971" y="4415034"/>
                  </a:lnTo>
                  <a:lnTo>
                    <a:pt x="71983" y="4420692"/>
                  </a:lnTo>
                  <a:lnTo>
                    <a:pt x="418503" y="4420692"/>
                  </a:lnTo>
                  <a:lnTo>
                    <a:pt x="446515" y="4415034"/>
                  </a:lnTo>
                  <a:lnTo>
                    <a:pt x="469396" y="4399605"/>
                  </a:lnTo>
                  <a:lnTo>
                    <a:pt x="484827" y="4376720"/>
                  </a:lnTo>
                  <a:lnTo>
                    <a:pt x="490486" y="4348695"/>
                  </a:lnTo>
                  <a:lnTo>
                    <a:pt x="490486" y="71996"/>
                  </a:lnTo>
                  <a:lnTo>
                    <a:pt x="484827" y="43971"/>
                  </a:lnTo>
                  <a:lnTo>
                    <a:pt x="469396" y="21086"/>
                  </a:lnTo>
                  <a:lnTo>
                    <a:pt x="446515" y="5657"/>
                  </a:lnTo>
                  <a:lnTo>
                    <a:pt x="418503" y="0"/>
                  </a:lnTo>
                  <a:lnTo>
                    <a:pt x="71983" y="0"/>
                  </a:lnTo>
                  <a:lnTo>
                    <a:pt x="43971" y="5657"/>
                  </a:lnTo>
                  <a:lnTo>
                    <a:pt x="21089" y="21086"/>
                  </a:lnTo>
                  <a:lnTo>
                    <a:pt x="5659" y="43971"/>
                  </a:lnTo>
                  <a:lnTo>
                    <a:pt x="0" y="71996"/>
                  </a:lnTo>
                  <a:lnTo>
                    <a:pt x="0" y="4348695"/>
                  </a:lnTo>
                  <a:close/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517999" y="4395584"/>
              <a:ext cx="1674495" cy="490855"/>
            </a:xfrm>
            <a:custGeom>
              <a:avLst/>
              <a:gdLst/>
              <a:ahLst/>
              <a:cxnLst/>
              <a:rect l="l" t="t" r="r" b="b"/>
              <a:pathLst>
                <a:path w="1674495" h="490854">
                  <a:moveTo>
                    <a:pt x="1601990" y="0"/>
                  </a:moveTo>
                  <a:lnTo>
                    <a:pt x="71996" y="0"/>
                  </a:lnTo>
                  <a:lnTo>
                    <a:pt x="43971" y="5659"/>
                  </a:lnTo>
                  <a:lnTo>
                    <a:pt x="21086" y="21089"/>
                  </a:lnTo>
                  <a:lnTo>
                    <a:pt x="5657" y="43971"/>
                  </a:lnTo>
                  <a:lnTo>
                    <a:pt x="0" y="71983"/>
                  </a:lnTo>
                  <a:lnTo>
                    <a:pt x="0" y="418503"/>
                  </a:lnTo>
                  <a:lnTo>
                    <a:pt x="5657" y="446515"/>
                  </a:lnTo>
                  <a:lnTo>
                    <a:pt x="21086" y="469396"/>
                  </a:lnTo>
                  <a:lnTo>
                    <a:pt x="43971" y="484827"/>
                  </a:lnTo>
                  <a:lnTo>
                    <a:pt x="71996" y="490486"/>
                  </a:lnTo>
                  <a:lnTo>
                    <a:pt x="1601990" y="490486"/>
                  </a:lnTo>
                  <a:lnTo>
                    <a:pt x="1630022" y="484827"/>
                  </a:lnTo>
                  <a:lnTo>
                    <a:pt x="1652911" y="469396"/>
                  </a:lnTo>
                  <a:lnTo>
                    <a:pt x="1668341" y="446515"/>
                  </a:lnTo>
                  <a:lnTo>
                    <a:pt x="1673999" y="418503"/>
                  </a:lnTo>
                  <a:lnTo>
                    <a:pt x="1673999" y="71983"/>
                  </a:lnTo>
                  <a:lnTo>
                    <a:pt x="1668341" y="43971"/>
                  </a:lnTo>
                  <a:lnTo>
                    <a:pt x="1652911" y="21089"/>
                  </a:lnTo>
                  <a:lnTo>
                    <a:pt x="1630022" y="5659"/>
                  </a:lnTo>
                  <a:lnTo>
                    <a:pt x="1601990" y="0"/>
                  </a:lnTo>
                  <a:close/>
                </a:path>
              </a:pathLst>
            </a:custGeom>
            <a:solidFill>
              <a:srgbClr val="55BC7B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4517999" y="457441"/>
              <a:ext cx="1310005" cy="490855"/>
            </a:xfrm>
            <a:custGeom>
              <a:avLst/>
              <a:gdLst/>
              <a:ahLst/>
              <a:cxnLst/>
              <a:rect l="l" t="t" r="r" b="b"/>
              <a:pathLst>
                <a:path w="1310004" h="490855">
                  <a:moveTo>
                    <a:pt x="1237500" y="0"/>
                  </a:moveTo>
                  <a:lnTo>
                    <a:pt x="71996" y="0"/>
                  </a:lnTo>
                  <a:lnTo>
                    <a:pt x="43971" y="5659"/>
                  </a:lnTo>
                  <a:lnTo>
                    <a:pt x="21086" y="21089"/>
                  </a:lnTo>
                  <a:lnTo>
                    <a:pt x="5657" y="43971"/>
                  </a:lnTo>
                  <a:lnTo>
                    <a:pt x="0" y="71983"/>
                  </a:lnTo>
                  <a:lnTo>
                    <a:pt x="0" y="418503"/>
                  </a:lnTo>
                  <a:lnTo>
                    <a:pt x="5657" y="446515"/>
                  </a:lnTo>
                  <a:lnTo>
                    <a:pt x="21086" y="469396"/>
                  </a:lnTo>
                  <a:lnTo>
                    <a:pt x="43971" y="484827"/>
                  </a:lnTo>
                  <a:lnTo>
                    <a:pt x="71996" y="490486"/>
                  </a:lnTo>
                  <a:lnTo>
                    <a:pt x="1237500" y="490486"/>
                  </a:lnTo>
                  <a:lnTo>
                    <a:pt x="1265525" y="484827"/>
                  </a:lnTo>
                  <a:lnTo>
                    <a:pt x="1288410" y="469396"/>
                  </a:lnTo>
                  <a:lnTo>
                    <a:pt x="1303839" y="446515"/>
                  </a:lnTo>
                  <a:lnTo>
                    <a:pt x="1309496" y="418503"/>
                  </a:lnTo>
                  <a:lnTo>
                    <a:pt x="1309496" y="71983"/>
                  </a:lnTo>
                  <a:lnTo>
                    <a:pt x="1303839" y="43971"/>
                  </a:lnTo>
                  <a:lnTo>
                    <a:pt x="1288410" y="21089"/>
                  </a:lnTo>
                  <a:lnTo>
                    <a:pt x="1265525" y="5659"/>
                  </a:lnTo>
                  <a:lnTo>
                    <a:pt x="1237500" y="0"/>
                  </a:lnTo>
                  <a:close/>
                </a:path>
              </a:pathLst>
            </a:custGeom>
            <a:solidFill>
              <a:srgbClr val="FEC661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2826" y="981968"/>
            <a:ext cx="2394197" cy="1747443"/>
          </a:xfrm>
          <a:prstGeom prst="rect">
            <a:avLst/>
          </a:prstGeom>
        </p:spPr>
        <p:txBody>
          <a:bodyPr vert="horz" wrap="square" lIns="0" tIns="77003" rIns="0" bIns="0" rtlCol="0">
            <a:spAutoFit/>
          </a:bodyPr>
          <a:lstStyle/>
          <a:p>
            <a:pPr marL="11580">
              <a:spcBef>
                <a:spcPts val="606"/>
              </a:spcBef>
            </a:pPr>
            <a:r>
              <a:rPr sz="1200" b="1" spc="23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200" b="1" spc="-20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b="1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Technikum </a:t>
            </a:r>
            <a:r>
              <a:rPr sz="1200" b="1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újdonságai: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340448" indent="-131431">
              <a:spcBef>
                <a:spcPts val="515"/>
              </a:spcBef>
            </a:pPr>
            <a:r>
              <a:rPr sz="1200" b="1" spc="-14" dirty="0">
                <a:solidFill>
                  <a:srgbClr val="3F7CB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Először ágazatot </a:t>
            </a:r>
            <a:r>
              <a:rPr sz="12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választasz, 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amivel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2 évig</a:t>
            </a:r>
            <a:r>
              <a:rPr sz="1200" spc="-237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ismerkedsz.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308024" indent="-131431">
              <a:spcBef>
                <a:spcPts val="520"/>
              </a:spcBef>
            </a:pPr>
            <a:r>
              <a:rPr sz="1200" b="1" spc="-14" dirty="0">
                <a:solidFill>
                  <a:srgbClr val="3F7CB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64" dirty="0">
                <a:latin typeface="Calibri Light" panose="020F0302020204030204" pitchFamily="34" charset="0"/>
                <a:cs typeface="Calibri Light" panose="020F0302020204030204" pitchFamily="34" charset="0"/>
              </a:rPr>
              <a:t>10.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évfolyam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után </a:t>
            </a:r>
            <a:r>
              <a:rPr sz="1200" spc="-41" dirty="0">
                <a:latin typeface="Calibri Light" panose="020F0302020204030204" pitchFamily="34" charset="0"/>
                <a:cs typeface="Calibri Light" panose="020F0302020204030204" pitchFamily="34" charset="0"/>
              </a:rPr>
              <a:t>történik</a:t>
            </a:r>
            <a:r>
              <a:rPr sz="1200" spc="-78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a  szakmaválasztás.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4632" indent="-131431">
              <a:spcBef>
                <a:spcPts val="515"/>
              </a:spcBef>
            </a:pPr>
            <a:r>
              <a:rPr sz="1200" b="1" spc="-14" dirty="0">
                <a:solidFill>
                  <a:srgbClr val="3F7CB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Szakképzési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ösztöndíjat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is  </a:t>
            </a:r>
            <a:r>
              <a:rPr sz="1200" spc="-41" dirty="0">
                <a:latin typeface="Calibri Light" panose="020F0302020204030204" pitchFamily="34" charset="0"/>
                <a:cs typeface="Calibri Light" panose="020F0302020204030204" pitchFamily="34" charset="0"/>
              </a:rPr>
              <a:t>szerezhetsz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(ami a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2022/2023  </a:t>
            </a:r>
            <a:r>
              <a:rPr sz="1200" spc="-23" dirty="0">
                <a:latin typeface="Calibri Light" panose="020F0302020204030204" pitchFamily="34" charset="0"/>
                <a:cs typeface="Calibri Light" panose="020F0302020204030204" pitchFamily="34" charset="0"/>
              </a:rPr>
              <a:t>tanévben</a:t>
            </a:r>
            <a:r>
              <a:rPr sz="1200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több</a:t>
            </a:r>
            <a:r>
              <a:rPr sz="1200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mint</a:t>
            </a:r>
            <a:r>
              <a:rPr sz="1200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8000</a:t>
            </a:r>
            <a:r>
              <a:rPr sz="1200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59" dirty="0">
                <a:latin typeface="Calibri Light" panose="020F0302020204030204" pitchFamily="34" charset="0"/>
                <a:cs typeface="Calibri Light" panose="020F0302020204030204" pitchFamily="34" charset="0"/>
              </a:rPr>
              <a:t>Ft/hó).*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764" y="2857746"/>
            <a:ext cx="2610499" cy="2180895"/>
          </a:xfrm>
          <a:prstGeom prst="rect">
            <a:avLst/>
          </a:prstGeom>
        </p:spPr>
        <p:txBody>
          <a:bodyPr vert="horz" wrap="square" lIns="0" tIns="77003" rIns="0" bIns="0" rtlCol="0">
            <a:spAutoFit/>
          </a:bodyPr>
          <a:lstStyle/>
          <a:p>
            <a:pPr marL="11580">
              <a:spcBef>
                <a:spcPts val="606"/>
              </a:spcBef>
            </a:pPr>
            <a:r>
              <a:rPr sz="1200" b="1" spc="23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200" b="1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b="1" spc="-18" dirty="0">
                <a:latin typeface="Calibri Light" panose="020F0302020204030204" pitchFamily="34" charset="0"/>
                <a:cs typeface="Calibri Light" panose="020F0302020204030204" pitchFamily="34" charset="0"/>
              </a:rPr>
              <a:t>Szakképző</a:t>
            </a:r>
            <a:r>
              <a:rPr sz="1200" b="1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b="1" spc="-9" dirty="0">
                <a:latin typeface="Calibri Light" panose="020F0302020204030204" pitchFamily="34" charset="0"/>
                <a:cs typeface="Calibri Light" panose="020F0302020204030204" pitchFamily="34" charset="0"/>
              </a:rPr>
              <a:t>Iskola</a:t>
            </a:r>
            <a:r>
              <a:rPr sz="1200" b="1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b="1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újdonságai: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584783" indent="-131431">
              <a:spcBef>
                <a:spcPts val="515"/>
              </a:spcBef>
            </a:pPr>
            <a:r>
              <a:rPr sz="1200" b="1" spc="-14" dirty="0">
                <a:solidFill>
                  <a:srgbClr val="55BC7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Először ágazatot </a:t>
            </a:r>
            <a:r>
              <a:rPr sz="12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választasz, 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amivel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1 évig</a:t>
            </a:r>
            <a:r>
              <a:rPr sz="1200" spc="-237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ismerkedsz.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618944" indent="-131431">
              <a:spcBef>
                <a:spcPts val="520"/>
              </a:spcBef>
            </a:pPr>
            <a:r>
              <a:rPr sz="1200" b="1" spc="-14" dirty="0">
                <a:solidFill>
                  <a:srgbClr val="55BC7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87" dirty="0">
                <a:latin typeface="Calibri Light" panose="020F0302020204030204" pitchFamily="34" charset="0"/>
                <a:cs typeface="Calibri Light" panose="020F0302020204030204" pitchFamily="34" charset="0"/>
              </a:rPr>
              <a:t>9.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évfolyam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után </a:t>
            </a:r>
            <a:r>
              <a:rPr sz="1200" spc="-41" dirty="0">
                <a:latin typeface="Calibri Light" panose="020F0302020204030204" pitchFamily="34" charset="0"/>
                <a:cs typeface="Calibri Light" panose="020F0302020204030204" pitchFamily="34" charset="0"/>
              </a:rPr>
              <a:t>történik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a  szakmaválasztás.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4632" indent="-131431">
              <a:spcBef>
                <a:spcPts val="515"/>
              </a:spcBef>
            </a:pPr>
            <a:r>
              <a:rPr sz="1200" b="1" spc="-14" dirty="0">
                <a:solidFill>
                  <a:srgbClr val="55BC7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87" dirty="0">
                <a:latin typeface="Calibri Light" panose="020F0302020204030204" pitchFamily="34" charset="0"/>
                <a:cs typeface="Calibri Light" panose="020F0302020204030204" pitchFamily="34" charset="0"/>
              </a:rPr>
              <a:t>9.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évfolyam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után </a:t>
            </a:r>
            <a:r>
              <a:rPr sz="1200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még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200" spc="-178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technikummal  </a:t>
            </a:r>
            <a:r>
              <a:rPr sz="1200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átjárható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sz="1200" spc="-137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55" dirty="0">
                <a:latin typeface="Calibri Light" panose="020F0302020204030204" pitchFamily="34" charset="0"/>
                <a:cs typeface="Calibri Light" panose="020F0302020204030204" pitchFamily="34" charset="0"/>
              </a:rPr>
              <a:t>rendszer.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42432" marR="157486" indent="-131431">
              <a:spcBef>
                <a:spcPts val="515"/>
              </a:spcBef>
            </a:pPr>
            <a:r>
              <a:rPr sz="1200" b="1" spc="-14" dirty="0">
                <a:solidFill>
                  <a:srgbClr val="55BC7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#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Szakképzési ösztöndíj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az </a:t>
            </a:r>
            <a:r>
              <a:rPr sz="1200" spc="-36" dirty="0">
                <a:latin typeface="Calibri Light" panose="020F0302020204030204" pitchFamily="34" charset="0"/>
                <a:cs typeface="Calibri Light" panose="020F0302020204030204" pitchFamily="34" charset="0"/>
              </a:rPr>
              <a:t>ágazati  oktatáskor </a:t>
            </a:r>
            <a:r>
              <a:rPr sz="1200" spc="-46" dirty="0">
                <a:latin typeface="Calibri Light" panose="020F0302020204030204" pitchFamily="34" charset="0"/>
                <a:cs typeface="Calibri Light" panose="020F0302020204030204" pitchFamily="34" charset="0"/>
              </a:rPr>
              <a:t>(ami a </a:t>
            </a:r>
            <a:r>
              <a:rPr sz="1200" spc="-32" dirty="0">
                <a:latin typeface="Calibri Light" panose="020F0302020204030204" pitchFamily="34" charset="0"/>
                <a:cs typeface="Calibri Light" panose="020F0302020204030204" pitchFamily="34" charset="0"/>
              </a:rPr>
              <a:t>2022/2023  </a:t>
            </a:r>
            <a:r>
              <a:rPr sz="1200" spc="-23" dirty="0">
                <a:latin typeface="Calibri Light" panose="020F0302020204030204" pitchFamily="34" charset="0"/>
                <a:cs typeface="Calibri Light" panose="020F0302020204030204" pitchFamily="34" charset="0"/>
              </a:rPr>
              <a:t>tanévben</a:t>
            </a:r>
            <a:r>
              <a:rPr sz="1200" spc="-1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több</a:t>
            </a:r>
            <a:r>
              <a:rPr sz="12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27" dirty="0">
                <a:latin typeface="Calibri Light" panose="020F0302020204030204" pitchFamily="34" charset="0"/>
                <a:cs typeface="Calibri Light" panose="020F0302020204030204" pitchFamily="34" charset="0"/>
              </a:rPr>
              <a:t>mint</a:t>
            </a:r>
            <a:r>
              <a:rPr sz="12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16</a:t>
            </a:r>
            <a:r>
              <a:rPr sz="12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14" dirty="0">
                <a:latin typeface="Calibri Light" panose="020F0302020204030204" pitchFamily="34" charset="0"/>
                <a:cs typeface="Calibri Light" panose="020F0302020204030204" pitchFamily="34" charset="0"/>
              </a:rPr>
              <a:t>000</a:t>
            </a:r>
            <a:r>
              <a:rPr sz="1200" spc="-1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200" spc="-59" dirty="0">
                <a:latin typeface="Calibri Light" panose="020F0302020204030204" pitchFamily="34" charset="0"/>
                <a:cs typeface="Calibri Light" panose="020F0302020204030204" pitchFamily="34" charset="0"/>
              </a:rPr>
              <a:t>Ft/hó).*</a:t>
            </a:r>
            <a:endParaRPr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911" y="5250230"/>
            <a:ext cx="7793118" cy="504135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 marR="4632">
              <a:spcBef>
                <a:spcPts val="91"/>
              </a:spcBef>
            </a:pPr>
            <a:r>
              <a:rPr lang="hu-HU" sz="3200" b="1" spc="600" dirty="0">
                <a:solidFill>
                  <a:srgbClr val="DF195E"/>
                </a:solidFill>
                <a:latin typeface="+mj-lt"/>
                <a:cs typeface="Calibri Light" panose="020F0302020204030204" pitchFamily="34" charset="0"/>
              </a:rPr>
              <a:t>www.ikk.hu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349111" y="802789"/>
            <a:ext cx="734714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-18" dirty="0">
                <a:latin typeface="Calibri Light" panose="020F0302020204030204" pitchFamily="34" charset="0"/>
                <a:cs typeface="Calibri Light" panose="020F0302020204030204" pitchFamily="34" charset="0"/>
              </a:rPr>
              <a:t>Gimnázium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19353" y="2571301"/>
            <a:ext cx="1194416" cy="447544"/>
          </a:xfrm>
          <a:custGeom>
            <a:avLst/>
            <a:gdLst/>
            <a:ahLst/>
            <a:cxnLst/>
            <a:rect l="l" t="t" r="r" b="b"/>
            <a:pathLst>
              <a:path w="1310004" h="490855">
                <a:moveTo>
                  <a:pt x="1237500" y="0"/>
                </a:moveTo>
                <a:lnTo>
                  <a:pt x="71996" y="0"/>
                </a:lnTo>
                <a:lnTo>
                  <a:pt x="43971" y="5659"/>
                </a:lnTo>
                <a:lnTo>
                  <a:pt x="21086" y="21089"/>
                </a:lnTo>
                <a:lnTo>
                  <a:pt x="5657" y="43971"/>
                </a:lnTo>
                <a:lnTo>
                  <a:pt x="0" y="71983"/>
                </a:lnTo>
                <a:lnTo>
                  <a:pt x="0" y="418503"/>
                </a:lnTo>
                <a:lnTo>
                  <a:pt x="5657" y="446515"/>
                </a:lnTo>
                <a:lnTo>
                  <a:pt x="21086" y="469396"/>
                </a:lnTo>
                <a:lnTo>
                  <a:pt x="43971" y="484827"/>
                </a:lnTo>
                <a:lnTo>
                  <a:pt x="71996" y="490486"/>
                </a:lnTo>
                <a:lnTo>
                  <a:pt x="1237500" y="490486"/>
                </a:lnTo>
                <a:lnTo>
                  <a:pt x="1265525" y="484827"/>
                </a:lnTo>
                <a:lnTo>
                  <a:pt x="1288410" y="469396"/>
                </a:lnTo>
                <a:lnTo>
                  <a:pt x="1303839" y="446515"/>
                </a:lnTo>
                <a:lnTo>
                  <a:pt x="1309496" y="418503"/>
                </a:lnTo>
                <a:lnTo>
                  <a:pt x="1309496" y="71983"/>
                </a:lnTo>
                <a:lnTo>
                  <a:pt x="1303839" y="43971"/>
                </a:lnTo>
                <a:lnTo>
                  <a:pt x="1288410" y="21089"/>
                </a:lnTo>
                <a:lnTo>
                  <a:pt x="1265525" y="5659"/>
                </a:lnTo>
                <a:lnTo>
                  <a:pt x="1237500" y="0"/>
                </a:lnTo>
                <a:close/>
              </a:path>
            </a:pathLst>
          </a:custGeom>
          <a:solidFill>
            <a:srgbClr val="3F7CBF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65913" y="2696497"/>
            <a:ext cx="701133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-41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Technikum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802373" y="854653"/>
            <a:ext cx="276169" cy="276169"/>
          </a:xfrm>
          <a:custGeom>
            <a:avLst/>
            <a:gdLst/>
            <a:ahLst/>
            <a:cxnLst/>
            <a:rect l="l" t="t" r="r" b="b"/>
            <a:pathLst>
              <a:path w="302895" h="302894">
                <a:moveTo>
                  <a:pt x="266407" y="0"/>
                </a:moveTo>
                <a:lnTo>
                  <a:pt x="36004" y="0"/>
                </a:lnTo>
                <a:lnTo>
                  <a:pt x="21988" y="2830"/>
                </a:lnTo>
                <a:lnTo>
                  <a:pt x="10544" y="10544"/>
                </a:lnTo>
                <a:lnTo>
                  <a:pt x="2828" y="21977"/>
                </a:lnTo>
                <a:lnTo>
                  <a:pt x="0" y="35966"/>
                </a:lnTo>
                <a:lnTo>
                  <a:pt x="0" y="266407"/>
                </a:lnTo>
                <a:lnTo>
                  <a:pt x="2828" y="280417"/>
                </a:lnTo>
                <a:lnTo>
                  <a:pt x="10544" y="291849"/>
                </a:lnTo>
                <a:lnTo>
                  <a:pt x="21988" y="299551"/>
                </a:lnTo>
                <a:lnTo>
                  <a:pt x="36004" y="302374"/>
                </a:lnTo>
                <a:lnTo>
                  <a:pt x="266407" y="302374"/>
                </a:lnTo>
                <a:lnTo>
                  <a:pt x="280416" y="299551"/>
                </a:lnTo>
                <a:lnTo>
                  <a:pt x="291857" y="291849"/>
                </a:lnTo>
                <a:lnTo>
                  <a:pt x="299570" y="280417"/>
                </a:lnTo>
                <a:lnTo>
                  <a:pt x="302399" y="266407"/>
                </a:lnTo>
                <a:lnTo>
                  <a:pt x="302399" y="35966"/>
                </a:lnTo>
                <a:lnTo>
                  <a:pt x="299570" y="21977"/>
                </a:lnTo>
                <a:lnTo>
                  <a:pt x="291857" y="10544"/>
                </a:lnTo>
                <a:lnTo>
                  <a:pt x="280416" y="2830"/>
                </a:lnTo>
                <a:lnTo>
                  <a:pt x="266407" y="0"/>
                </a:lnTo>
                <a:close/>
              </a:path>
            </a:pathLst>
          </a:custGeom>
          <a:solidFill>
            <a:srgbClr val="14284D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78844" y="894080"/>
            <a:ext cx="123321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14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98347" y="4951049"/>
            <a:ext cx="276169" cy="276169"/>
          </a:xfrm>
          <a:custGeom>
            <a:avLst/>
            <a:gdLst/>
            <a:ahLst/>
            <a:cxnLst/>
            <a:rect l="l" t="t" r="r" b="b"/>
            <a:pathLst>
              <a:path w="302895" h="302895">
                <a:moveTo>
                  <a:pt x="266407" y="0"/>
                </a:moveTo>
                <a:lnTo>
                  <a:pt x="36004" y="0"/>
                </a:lnTo>
                <a:lnTo>
                  <a:pt x="21988" y="2830"/>
                </a:lnTo>
                <a:lnTo>
                  <a:pt x="10544" y="10544"/>
                </a:lnTo>
                <a:lnTo>
                  <a:pt x="2828" y="21977"/>
                </a:lnTo>
                <a:lnTo>
                  <a:pt x="0" y="35966"/>
                </a:lnTo>
                <a:lnTo>
                  <a:pt x="0" y="266407"/>
                </a:lnTo>
                <a:lnTo>
                  <a:pt x="2828" y="280417"/>
                </a:lnTo>
                <a:lnTo>
                  <a:pt x="10544" y="291849"/>
                </a:lnTo>
                <a:lnTo>
                  <a:pt x="21988" y="299551"/>
                </a:lnTo>
                <a:lnTo>
                  <a:pt x="36004" y="302374"/>
                </a:lnTo>
                <a:lnTo>
                  <a:pt x="266407" y="302374"/>
                </a:lnTo>
                <a:lnTo>
                  <a:pt x="280416" y="299551"/>
                </a:lnTo>
                <a:lnTo>
                  <a:pt x="291857" y="291849"/>
                </a:lnTo>
                <a:lnTo>
                  <a:pt x="299570" y="280417"/>
                </a:lnTo>
                <a:lnTo>
                  <a:pt x="302399" y="266407"/>
                </a:lnTo>
                <a:lnTo>
                  <a:pt x="302399" y="35966"/>
                </a:lnTo>
                <a:lnTo>
                  <a:pt x="299570" y="21977"/>
                </a:lnTo>
                <a:lnTo>
                  <a:pt x="291857" y="10544"/>
                </a:lnTo>
                <a:lnTo>
                  <a:pt x="280416" y="2830"/>
                </a:lnTo>
                <a:lnTo>
                  <a:pt x="266407" y="0"/>
                </a:lnTo>
                <a:close/>
              </a:path>
            </a:pathLst>
          </a:custGeom>
          <a:solidFill>
            <a:srgbClr val="14284D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76276" y="4990454"/>
            <a:ext cx="120426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55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802373" y="1251839"/>
            <a:ext cx="276169" cy="276169"/>
          </a:xfrm>
          <a:custGeom>
            <a:avLst/>
            <a:gdLst/>
            <a:ahLst/>
            <a:cxnLst/>
            <a:rect l="l" t="t" r="r" b="b"/>
            <a:pathLst>
              <a:path w="302895" h="302894">
                <a:moveTo>
                  <a:pt x="266407" y="0"/>
                </a:moveTo>
                <a:lnTo>
                  <a:pt x="36004" y="0"/>
                </a:lnTo>
                <a:lnTo>
                  <a:pt x="21988" y="2830"/>
                </a:lnTo>
                <a:lnTo>
                  <a:pt x="10544" y="10544"/>
                </a:lnTo>
                <a:lnTo>
                  <a:pt x="2828" y="21977"/>
                </a:lnTo>
                <a:lnTo>
                  <a:pt x="0" y="35966"/>
                </a:lnTo>
                <a:lnTo>
                  <a:pt x="0" y="266407"/>
                </a:lnTo>
                <a:lnTo>
                  <a:pt x="2828" y="280417"/>
                </a:lnTo>
                <a:lnTo>
                  <a:pt x="10544" y="291849"/>
                </a:lnTo>
                <a:lnTo>
                  <a:pt x="21988" y="299551"/>
                </a:lnTo>
                <a:lnTo>
                  <a:pt x="36004" y="302374"/>
                </a:lnTo>
                <a:lnTo>
                  <a:pt x="266407" y="302374"/>
                </a:lnTo>
                <a:lnTo>
                  <a:pt x="280416" y="299551"/>
                </a:lnTo>
                <a:lnTo>
                  <a:pt x="291857" y="291849"/>
                </a:lnTo>
                <a:lnTo>
                  <a:pt x="299570" y="280417"/>
                </a:lnTo>
                <a:lnTo>
                  <a:pt x="302399" y="266407"/>
                </a:lnTo>
                <a:lnTo>
                  <a:pt x="302399" y="35966"/>
                </a:lnTo>
                <a:lnTo>
                  <a:pt x="299570" y="21977"/>
                </a:lnTo>
                <a:lnTo>
                  <a:pt x="291857" y="10544"/>
                </a:lnTo>
                <a:lnTo>
                  <a:pt x="280416" y="2830"/>
                </a:lnTo>
                <a:lnTo>
                  <a:pt x="266407" y="0"/>
                </a:lnTo>
                <a:close/>
              </a:path>
            </a:pathLst>
          </a:custGeom>
          <a:solidFill>
            <a:srgbClr val="14284D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80302" y="1291243"/>
            <a:ext cx="120426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55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950903" y="4951049"/>
            <a:ext cx="276169" cy="276169"/>
          </a:xfrm>
          <a:custGeom>
            <a:avLst/>
            <a:gdLst/>
            <a:ahLst/>
            <a:cxnLst/>
            <a:rect l="l" t="t" r="r" b="b"/>
            <a:pathLst>
              <a:path w="302895" h="302895">
                <a:moveTo>
                  <a:pt x="266407" y="0"/>
                </a:moveTo>
                <a:lnTo>
                  <a:pt x="36004" y="0"/>
                </a:lnTo>
                <a:lnTo>
                  <a:pt x="21988" y="2830"/>
                </a:lnTo>
                <a:lnTo>
                  <a:pt x="10544" y="10544"/>
                </a:lnTo>
                <a:lnTo>
                  <a:pt x="2828" y="21977"/>
                </a:lnTo>
                <a:lnTo>
                  <a:pt x="0" y="35966"/>
                </a:lnTo>
                <a:lnTo>
                  <a:pt x="0" y="266407"/>
                </a:lnTo>
                <a:lnTo>
                  <a:pt x="2828" y="280417"/>
                </a:lnTo>
                <a:lnTo>
                  <a:pt x="10544" y="291849"/>
                </a:lnTo>
                <a:lnTo>
                  <a:pt x="21988" y="299551"/>
                </a:lnTo>
                <a:lnTo>
                  <a:pt x="36004" y="302374"/>
                </a:lnTo>
                <a:lnTo>
                  <a:pt x="266407" y="302374"/>
                </a:lnTo>
                <a:lnTo>
                  <a:pt x="280416" y="299551"/>
                </a:lnTo>
                <a:lnTo>
                  <a:pt x="291857" y="291849"/>
                </a:lnTo>
                <a:lnTo>
                  <a:pt x="299570" y="280417"/>
                </a:lnTo>
                <a:lnTo>
                  <a:pt x="302399" y="266407"/>
                </a:lnTo>
                <a:lnTo>
                  <a:pt x="302399" y="35966"/>
                </a:lnTo>
                <a:lnTo>
                  <a:pt x="299570" y="21977"/>
                </a:lnTo>
                <a:lnTo>
                  <a:pt x="291857" y="10544"/>
                </a:lnTo>
                <a:lnTo>
                  <a:pt x="280416" y="2830"/>
                </a:lnTo>
                <a:lnTo>
                  <a:pt x="266407" y="0"/>
                </a:lnTo>
                <a:close/>
              </a:path>
            </a:pathLst>
          </a:custGeom>
          <a:solidFill>
            <a:srgbClr val="14284D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98609" y="4990454"/>
            <a:ext cx="180639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55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02373" y="1872193"/>
            <a:ext cx="276169" cy="276169"/>
          </a:xfrm>
          <a:custGeom>
            <a:avLst/>
            <a:gdLst/>
            <a:ahLst/>
            <a:cxnLst/>
            <a:rect l="l" t="t" r="r" b="b"/>
            <a:pathLst>
              <a:path w="302895" h="302894">
                <a:moveTo>
                  <a:pt x="266407" y="0"/>
                </a:moveTo>
                <a:lnTo>
                  <a:pt x="36004" y="0"/>
                </a:lnTo>
                <a:lnTo>
                  <a:pt x="21988" y="2830"/>
                </a:lnTo>
                <a:lnTo>
                  <a:pt x="10544" y="10544"/>
                </a:lnTo>
                <a:lnTo>
                  <a:pt x="2828" y="21977"/>
                </a:lnTo>
                <a:lnTo>
                  <a:pt x="0" y="35966"/>
                </a:lnTo>
                <a:lnTo>
                  <a:pt x="0" y="266407"/>
                </a:lnTo>
                <a:lnTo>
                  <a:pt x="2828" y="280417"/>
                </a:lnTo>
                <a:lnTo>
                  <a:pt x="10544" y="291849"/>
                </a:lnTo>
                <a:lnTo>
                  <a:pt x="21988" y="299551"/>
                </a:lnTo>
                <a:lnTo>
                  <a:pt x="36004" y="302374"/>
                </a:lnTo>
                <a:lnTo>
                  <a:pt x="266407" y="302374"/>
                </a:lnTo>
                <a:lnTo>
                  <a:pt x="280416" y="299551"/>
                </a:lnTo>
                <a:lnTo>
                  <a:pt x="291857" y="291849"/>
                </a:lnTo>
                <a:lnTo>
                  <a:pt x="299570" y="280417"/>
                </a:lnTo>
                <a:lnTo>
                  <a:pt x="302399" y="266407"/>
                </a:lnTo>
                <a:lnTo>
                  <a:pt x="302399" y="35966"/>
                </a:lnTo>
                <a:lnTo>
                  <a:pt x="299570" y="21977"/>
                </a:lnTo>
                <a:lnTo>
                  <a:pt x="291857" y="10544"/>
                </a:lnTo>
                <a:lnTo>
                  <a:pt x="280416" y="2830"/>
                </a:lnTo>
                <a:lnTo>
                  <a:pt x="266407" y="0"/>
                </a:lnTo>
                <a:close/>
              </a:path>
            </a:pathLst>
          </a:custGeom>
          <a:solidFill>
            <a:srgbClr val="14284D"/>
          </a:solidFill>
        </p:spPr>
        <p:txBody>
          <a:bodyPr wrap="square" lIns="0" tIns="0" rIns="0" bIns="0" rtlCol="0"/>
          <a:lstStyle/>
          <a:p>
            <a:endParaRPr sz="164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50080" y="1911610"/>
            <a:ext cx="180639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55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43414" y="4393449"/>
            <a:ext cx="1078622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1094" b="1" spc="-23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Szakképző</a:t>
            </a:r>
            <a:r>
              <a:rPr sz="1094" b="1" spc="-137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1094" b="1" spc="-14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iskola</a:t>
            </a:r>
            <a:endParaRPr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517041" y="904629"/>
            <a:ext cx="1782699" cy="3632462"/>
            <a:chOff x="3857395" y="706424"/>
            <a:chExt cx="1955217" cy="3983991"/>
          </a:xfrm>
        </p:grpSpPr>
        <p:sp>
          <p:nvSpPr>
            <p:cNvPr id="27" name="object 27"/>
            <p:cNvSpPr/>
            <p:nvPr/>
          </p:nvSpPr>
          <p:spPr>
            <a:xfrm>
              <a:off x="4193997" y="1960308"/>
              <a:ext cx="1618615" cy="490220"/>
            </a:xfrm>
            <a:custGeom>
              <a:avLst/>
              <a:gdLst/>
              <a:ahLst/>
              <a:cxnLst/>
              <a:rect l="l" t="t" r="r" b="b"/>
              <a:pathLst>
                <a:path w="1618614" h="490219">
                  <a:moveTo>
                    <a:pt x="71996" y="0"/>
                  </a:moveTo>
                  <a:lnTo>
                    <a:pt x="43971" y="5659"/>
                  </a:lnTo>
                  <a:lnTo>
                    <a:pt x="21086" y="21089"/>
                  </a:lnTo>
                  <a:lnTo>
                    <a:pt x="5657" y="43971"/>
                  </a:lnTo>
                  <a:lnTo>
                    <a:pt x="0" y="71983"/>
                  </a:lnTo>
                  <a:lnTo>
                    <a:pt x="0" y="489597"/>
                  </a:lnTo>
                  <a:lnTo>
                    <a:pt x="120599" y="368998"/>
                  </a:lnTo>
                  <a:lnTo>
                    <a:pt x="1546199" y="368998"/>
                  </a:lnTo>
                  <a:lnTo>
                    <a:pt x="1574224" y="363339"/>
                  </a:lnTo>
                  <a:lnTo>
                    <a:pt x="1597109" y="347908"/>
                  </a:lnTo>
                  <a:lnTo>
                    <a:pt x="1612538" y="325026"/>
                  </a:lnTo>
                  <a:lnTo>
                    <a:pt x="1618195" y="297014"/>
                  </a:lnTo>
                  <a:lnTo>
                    <a:pt x="1618195" y="71983"/>
                  </a:lnTo>
                  <a:lnTo>
                    <a:pt x="1612538" y="43971"/>
                  </a:lnTo>
                  <a:lnTo>
                    <a:pt x="1597109" y="21089"/>
                  </a:lnTo>
                  <a:lnTo>
                    <a:pt x="1574224" y="5659"/>
                  </a:lnTo>
                  <a:lnTo>
                    <a:pt x="1546199" y="0"/>
                  </a:lnTo>
                  <a:lnTo>
                    <a:pt x="71996" y="0"/>
                  </a:lnTo>
                  <a:close/>
                </a:path>
              </a:pathLst>
            </a:custGeom>
            <a:ln w="25400">
              <a:solidFill>
                <a:srgbClr val="DF195E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008602" y="755980"/>
              <a:ext cx="396875" cy="3884929"/>
            </a:xfrm>
            <a:custGeom>
              <a:avLst/>
              <a:gdLst/>
              <a:ahLst/>
              <a:cxnLst/>
              <a:rect l="l" t="t" r="r" b="b"/>
              <a:pathLst>
                <a:path w="396875" h="3884929">
                  <a:moveTo>
                    <a:pt x="385457" y="0"/>
                  </a:moveTo>
                  <a:lnTo>
                    <a:pt x="152400" y="0"/>
                  </a:lnTo>
                  <a:lnTo>
                    <a:pt x="104226" y="7772"/>
                  </a:lnTo>
                  <a:lnTo>
                    <a:pt x="62391" y="29413"/>
                  </a:lnTo>
                  <a:lnTo>
                    <a:pt x="29402" y="62407"/>
                  </a:lnTo>
                  <a:lnTo>
                    <a:pt x="7768" y="104241"/>
                  </a:lnTo>
                  <a:lnTo>
                    <a:pt x="0" y="152400"/>
                  </a:lnTo>
                  <a:lnTo>
                    <a:pt x="0" y="3732009"/>
                  </a:lnTo>
                  <a:lnTo>
                    <a:pt x="7768" y="3780167"/>
                  </a:lnTo>
                  <a:lnTo>
                    <a:pt x="29402" y="3822001"/>
                  </a:lnTo>
                  <a:lnTo>
                    <a:pt x="62391" y="3854996"/>
                  </a:lnTo>
                  <a:lnTo>
                    <a:pt x="104226" y="3876636"/>
                  </a:lnTo>
                  <a:lnTo>
                    <a:pt x="152400" y="3884409"/>
                  </a:lnTo>
                  <a:lnTo>
                    <a:pt x="396252" y="3884409"/>
                  </a:lnTo>
                </a:path>
              </a:pathLst>
            </a:custGeom>
            <a:ln w="25399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857395" y="706424"/>
              <a:ext cx="635635" cy="3983991"/>
            </a:xfrm>
            <a:custGeom>
              <a:avLst/>
              <a:gdLst/>
              <a:ahLst/>
              <a:cxnLst/>
              <a:rect l="l" t="t" r="r" b="b"/>
              <a:pathLst>
                <a:path w="635635" h="3983990">
                  <a:moveTo>
                    <a:pt x="302399" y="2844609"/>
                  </a:moveTo>
                  <a:lnTo>
                    <a:pt x="299567" y="2830626"/>
                  </a:lnTo>
                  <a:lnTo>
                    <a:pt x="291846" y="2819196"/>
                  </a:lnTo>
                  <a:lnTo>
                    <a:pt x="280416" y="2811475"/>
                  </a:lnTo>
                  <a:lnTo>
                    <a:pt x="266407" y="2808643"/>
                  </a:lnTo>
                  <a:lnTo>
                    <a:pt x="36004" y="2808643"/>
                  </a:lnTo>
                  <a:lnTo>
                    <a:pt x="21983" y="2811475"/>
                  </a:lnTo>
                  <a:lnTo>
                    <a:pt x="10541" y="2819196"/>
                  </a:lnTo>
                  <a:lnTo>
                    <a:pt x="2819" y="2830626"/>
                  </a:lnTo>
                  <a:lnTo>
                    <a:pt x="0" y="2844609"/>
                  </a:lnTo>
                  <a:lnTo>
                    <a:pt x="0" y="3075051"/>
                  </a:lnTo>
                  <a:lnTo>
                    <a:pt x="2819" y="3089071"/>
                  </a:lnTo>
                  <a:lnTo>
                    <a:pt x="10541" y="3100501"/>
                  </a:lnTo>
                  <a:lnTo>
                    <a:pt x="21983" y="3108198"/>
                  </a:lnTo>
                  <a:lnTo>
                    <a:pt x="36004" y="3111017"/>
                  </a:lnTo>
                  <a:lnTo>
                    <a:pt x="266407" y="3111017"/>
                  </a:lnTo>
                  <a:lnTo>
                    <a:pt x="280416" y="3108198"/>
                  </a:lnTo>
                  <a:lnTo>
                    <a:pt x="291846" y="3100501"/>
                  </a:lnTo>
                  <a:lnTo>
                    <a:pt x="299567" y="3089071"/>
                  </a:lnTo>
                  <a:lnTo>
                    <a:pt x="302399" y="3075051"/>
                  </a:lnTo>
                  <a:lnTo>
                    <a:pt x="302399" y="2844609"/>
                  </a:lnTo>
                  <a:close/>
                </a:path>
                <a:path w="635635" h="3983990">
                  <a:moveTo>
                    <a:pt x="624598" y="49555"/>
                  </a:moveTo>
                  <a:lnTo>
                    <a:pt x="488429" y="0"/>
                  </a:lnTo>
                  <a:lnTo>
                    <a:pt x="536663" y="49555"/>
                  </a:lnTo>
                  <a:lnTo>
                    <a:pt x="488429" y="99110"/>
                  </a:lnTo>
                  <a:lnTo>
                    <a:pt x="624598" y="49555"/>
                  </a:lnTo>
                  <a:close/>
                </a:path>
                <a:path w="635635" h="3983990">
                  <a:moveTo>
                    <a:pt x="635406" y="3933977"/>
                  </a:moveTo>
                  <a:lnTo>
                    <a:pt x="499237" y="3884422"/>
                  </a:lnTo>
                  <a:lnTo>
                    <a:pt x="547471" y="3933977"/>
                  </a:lnTo>
                  <a:lnTo>
                    <a:pt x="499237" y="3983532"/>
                  </a:lnTo>
                  <a:lnTo>
                    <a:pt x="635406" y="3933977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593508" y="3504856"/>
            <a:ext cx="123321" cy="18007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lang="hu-HU" sz="1094" b="1" spc="14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endParaRPr lang="hu-HU" sz="1094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23499" y="2563520"/>
            <a:ext cx="2659177" cy="2634404"/>
            <a:chOff x="3754805" y="2525852"/>
            <a:chExt cx="2916517" cy="2889347"/>
          </a:xfrm>
        </p:grpSpPr>
        <p:sp>
          <p:nvSpPr>
            <p:cNvPr id="32" name="object 32"/>
            <p:cNvSpPr/>
            <p:nvPr/>
          </p:nvSpPr>
          <p:spPr>
            <a:xfrm>
              <a:off x="4132541" y="2773794"/>
              <a:ext cx="272415" cy="0"/>
            </a:xfrm>
            <a:custGeom>
              <a:avLst/>
              <a:gdLst/>
              <a:ahLst/>
              <a:cxnLst/>
              <a:rect l="l" t="t" r="r" b="b"/>
              <a:pathLst>
                <a:path w="272414">
                  <a:moveTo>
                    <a:pt x="0" y="0"/>
                  </a:moveTo>
                  <a:lnTo>
                    <a:pt x="272326" y="0"/>
                  </a:lnTo>
                </a:path>
              </a:pathLst>
            </a:custGeom>
            <a:ln w="25400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044594" y="2724238"/>
              <a:ext cx="448309" cy="99695"/>
            </a:xfrm>
            <a:custGeom>
              <a:avLst/>
              <a:gdLst/>
              <a:ahLst/>
              <a:cxnLst/>
              <a:rect l="l" t="t" r="r" b="b"/>
              <a:pathLst>
                <a:path w="448310" h="99694">
                  <a:moveTo>
                    <a:pt x="136169" y="0"/>
                  </a:moveTo>
                  <a:lnTo>
                    <a:pt x="0" y="49555"/>
                  </a:lnTo>
                  <a:lnTo>
                    <a:pt x="136169" y="99110"/>
                  </a:lnTo>
                  <a:lnTo>
                    <a:pt x="87934" y="49555"/>
                  </a:lnTo>
                  <a:lnTo>
                    <a:pt x="136169" y="0"/>
                  </a:lnTo>
                  <a:close/>
                </a:path>
                <a:path w="448310" h="99694">
                  <a:moveTo>
                    <a:pt x="448208" y="49555"/>
                  </a:moveTo>
                  <a:lnTo>
                    <a:pt x="312039" y="0"/>
                  </a:lnTo>
                  <a:lnTo>
                    <a:pt x="360273" y="49555"/>
                  </a:lnTo>
                  <a:lnTo>
                    <a:pt x="312039" y="99110"/>
                  </a:lnTo>
                  <a:lnTo>
                    <a:pt x="448208" y="49555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754805" y="2525852"/>
              <a:ext cx="508000" cy="508000"/>
            </a:xfrm>
            <a:custGeom>
              <a:avLst/>
              <a:gdLst/>
              <a:ahLst/>
              <a:cxnLst/>
              <a:rect l="l" t="t" r="r" b="b"/>
              <a:pathLst>
                <a:path w="508000" h="508000">
                  <a:moveTo>
                    <a:pt x="253796" y="0"/>
                  </a:moveTo>
                  <a:lnTo>
                    <a:pt x="208176" y="4088"/>
                  </a:lnTo>
                  <a:lnTo>
                    <a:pt x="165238" y="15876"/>
                  </a:lnTo>
                  <a:lnTo>
                    <a:pt x="125699" y="34647"/>
                  </a:lnTo>
                  <a:lnTo>
                    <a:pt x="90278" y="59686"/>
                  </a:lnTo>
                  <a:lnTo>
                    <a:pt x="59689" y="90274"/>
                  </a:lnTo>
                  <a:lnTo>
                    <a:pt x="34650" y="125698"/>
                  </a:lnTo>
                  <a:lnTo>
                    <a:pt x="15877" y="165239"/>
                  </a:lnTo>
                  <a:lnTo>
                    <a:pt x="4088" y="208181"/>
                  </a:lnTo>
                  <a:lnTo>
                    <a:pt x="0" y="253809"/>
                  </a:lnTo>
                  <a:lnTo>
                    <a:pt x="4088" y="299423"/>
                  </a:lnTo>
                  <a:lnTo>
                    <a:pt x="15877" y="342357"/>
                  </a:lnTo>
                  <a:lnTo>
                    <a:pt x="34650" y="381895"/>
                  </a:lnTo>
                  <a:lnTo>
                    <a:pt x="59689" y="417317"/>
                  </a:lnTo>
                  <a:lnTo>
                    <a:pt x="90278" y="447908"/>
                  </a:lnTo>
                  <a:lnTo>
                    <a:pt x="125699" y="472950"/>
                  </a:lnTo>
                  <a:lnTo>
                    <a:pt x="165238" y="491725"/>
                  </a:lnTo>
                  <a:lnTo>
                    <a:pt x="208176" y="503516"/>
                  </a:lnTo>
                  <a:lnTo>
                    <a:pt x="253796" y="507606"/>
                  </a:lnTo>
                  <a:lnTo>
                    <a:pt x="299417" y="503516"/>
                  </a:lnTo>
                  <a:lnTo>
                    <a:pt x="342355" y="491725"/>
                  </a:lnTo>
                  <a:lnTo>
                    <a:pt x="381893" y="472950"/>
                  </a:lnTo>
                  <a:lnTo>
                    <a:pt x="417315" y="447908"/>
                  </a:lnTo>
                  <a:lnTo>
                    <a:pt x="447904" y="417317"/>
                  </a:lnTo>
                  <a:lnTo>
                    <a:pt x="472943" y="381895"/>
                  </a:lnTo>
                  <a:lnTo>
                    <a:pt x="491715" y="342357"/>
                  </a:lnTo>
                  <a:lnTo>
                    <a:pt x="503504" y="299423"/>
                  </a:lnTo>
                  <a:lnTo>
                    <a:pt x="507593" y="253809"/>
                  </a:lnTo>
                  <a:lnTo>
                    <a:pt x="503504" y="208181"/>
                  </a:lnTo>
                  <a:lnTo>
                    <a:pt x="491715" y="165239"/>
                  </a:lnTo>
                  <a:lnTo>
                    <a:pt x="472943" y="125698"/>
                  </a:lnTo>
                  <a:lnTo>
                    <a:pt x="447904" y="90274"/>
                  </a:lnTo>
                  <a:lnTo>
                    <a:pt x="417315" y="59686"/>
                  </a:lnTo>
                  <a:lnTo>
                    <a:pt x="381893" y="34647"/>
                  </a:lnTo>
                  <a:lnTo>
                    <a:pt x="342355" y="15876"/>
                  </a:lnTo>
                  <a:lnTo>
                    <a:pt x="299417" y="4088"/>
                  </a:lnTo>
                  <a:lnTo>
                    <a:pt x="253796" y="0"/>
                  </a:lnTo>
                  <a:close/>
                </a:path>
              </a:pathLst>
            </a:custGeom>
            <a:solidFill>
              <a:srgbClr val="DF195E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894251" y="2665298"/>
              <a:ext cx="228701" cy="22870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216893" y="5364399"/>
              <a:ext cx="1200785" cy="0"/>
            </a:xfrm>
            <a:custGeom>
              <a:avLst/>
              <a:gdLst/>
              <a:ahLst/>
              <a:cxnLst/>
              <a:rect l="l" t="t" r="r" b="b"/>
              <a:pathLst>
                <a:path w="1200785">
                  <a:moveTo>
                    <a:pt x="0" y="0"/>
                  </a:moveTo>
                  <a:lnTo>
                    <a:pt x="1200454" y="0"/>
                  </a:lnTo>
                </a:path>
              </a:pathLst>
            </a:custGeom>
            <a:ln w="25400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166093" y="5313599"/>
              <a:ext cx="101600" cy="101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369126" y="5314844"/>
              <a:ext cx="136525" cy="99060"/>
            </a:xfrm>
            <a:custGeom>
              <a:avLst/>
              <a:gdLst/>
              <a:ahLst/>
              <a:cxnLst/>
              <a:rect l="l" t="t" r="r" b="b"/>
              <a:pathLst>
                <a:path w="136525" h="99060">
                  <a:moveTo>
                    <a:pt x="0" y="0"/>
                  </a:moveTo>
                  <a:lnTo>
                    <a:pt x="48234" y="49555"/>
                  </a:lnTo>
                  <a:lnTo>
                    <a:pt x="0" y="99060"/>
                  </a:lnTo>
                  <a:lnTo>
                    <a:pt x="136169" y="495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6297942" y="4640403"/>
              <a:ext cx="373380" cy="478790"/>
            </a:xfrm>
            <a:custGeom>
              <a:avLst/>
              <a:gdLst/>
              <a:ahLst/>
              <a:cxnLst/>
              <a:rect l="l" t="t" r="r" b="b"/>
              <a:pathLst>
                <a:path w="373379" h="478789">
                  <a:moveTo>
                    <a:pt x="372859" y="478777"/>
                  </a:moveTo>
                  <a:lnTo>
                    <a:pt x="372859" y="152400"/>
                  </a:lnTo>
                  <a:lnTo>
                    <a:pt x="365089" y="104222"/>
                  </a:lnTo>
                  <a:lnTo>
                    <a:pt x="343453" y="62385"/>
                  </a:lnTo>
                  <a:lnTo>
                    <a:pt x="310462" y="29398"/>
                  </a:lnTo>
                  <a:lnTo>
                    <a:pt x="268627" y="7767"/>
                  </a:lnTo>
                  <a:lnTo>
                    <a:pt x="220459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6209995" y="4590845"/>
              <a:ext cx="136525" cy="99060"/>
            </a:xfrm>
            <a:custGeom>
              <a:avLst/>
              <a:gdLst/>
              <a:ahLst/>
              <a:cxnLst/>
              <a:rect l="l" t="t" r="r" b="b"/>
              <a:pathLst>
                <a:path w="136525" h="99060">
                  <a:moveTo>
                    <a:pt x="136169" y="0"/>
                  </a:moveTo>
                  <a:lnTo>
                    <a:pt x="0" y="49555"/>
                  </a:lnTo>
                  <a:lnTo>
                    <a:pt x="136169" y="99060"/>
                  </a:lnTo>
                  <a:lnTo>
                    <a:pt x="87934" y="49555"/>
                  </a:lnTo>
                  <a:lnTo>
                    <a:pt x="136169" y="0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5917247" y="5159612"/>
              <a:ext cx="72390" cy="61594"/>
            </a:xfrm>
            <a:custGeom>
              <a:avLst/>
              <a:gdLst/>
              <a:ahLst/>
              <a:cxnLst/>
              <a:rect l="l" t="t" r="r" b="b"/>
              <a:pathLst>
                <a:path w="72389" h="61595">
                  <a:moveTo>
                    <a:pt x="0" y="0"/>
                  </a:moveTo>
                  <a:lnTo>
                    <a:pt x="14064" y="19440"/>
                  </a:lnTo>
                  <a:lnTo>
                    <a:pt x="30946" y="36393"/>
                  </a:lnTo>
                  <a:lnTo>
                    <a:pt x="50309" y="50529"/>
                  </a:lnTo>
                  <a:lnTo>
                    <a:pt x="71818" y="61518"/>
                  </a:lnTo>
                </a:path>
              </a:pathLst>
            </a:custGeom>
            <a:ln w="25400">
              <a:solidFill>
                <a:srgbClr val="14284D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133541" y="5232686"/>
              <a:ext cx="222250" cy="0"/>
            </a:xfrm>
            <a:custGeom>
              <a:avLst/>
              <a:gdLst/>
              <a:ahLst/>
              <a:cxnLst/>
              <a:rect l="l" t="t" r="r" b="b"/>
              <a:pathLst>
                <a:path w="222250">
                  <a:moveTo>
                    <a:pt x="0" y="0"/>
                  </a:moveTo>
                  <a:lnTo>
                    <a:pt x="222161" y="0"/>
                  </a:lnTo>
                </a:path>
              </a:pathLst>
            </a:custGeom>
            <a:ln w="25400">
              <a:solidFill>
                <a:srgbClr val="14284D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894996" y="4910424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-12700" y="24409"/>
                  </a:moveTo>
                  <a:lnTo>
                    <a:pt x="12700" y="24409"/>
                  </a:lnTo>
                </a:path>
              </a:pathLst>
            </a:custGeom>
            <a:ln w="48818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5894996" y="5031468"/>
              <a:ext cx="522605" cy="201295"/>
            </a:xfrm>
            <a:custGeom>
              <a:avLst/>
              <a:gdLst/>
              <a:ahLst/>
              <a:cxnLst/>
              <a:rect l="l" t="t" r="r" b="b"/>
              <a:pathLst>
                <a:path w="522604" h="201295">
                  <a:moveTo>
                    <a:pt x="0" y="0"/>
                  </a:moveTo>
                  <a:lnTo>
                    <a:pt x="0" y="48818"/>
                  </a:lnTo>
                  <a:lnTo>
                    <a:pt x="273" y="58055"/>
                  </a:lnTo>
                  <a:lnTo>
                    <a:pt x="1085" y="67140"/>
                  </a:lnTo>
                  <a:lnTo>
                    <a:pt x="2421" y="76056"/>
                  </a:lnTo>
                  <a:lnTo>
                    <a:pt x="4267" y="84785"/>
                  </a:lnTo>
                </a:path>
                <a:path w="522604" h="201295">
                  <a:moveTo>
                    <a:pt x="116459" y="196951"/>
                  </a:moveTo>
                  <a:lnTo>
                    <a:pt x="125193" y="198813"/>
                  </a:lnTo>
                  <a:lnTo>
                    <a:pt x="134105" y="200147"/>
                  </a:lnTo>
                  <a:lnTo>
                    <a:pt x="143180" y="200950"/>
                  </a:lnTo>
                  <a:lnTo>
                    <a:pt x="152400" y="201218"/>
                  </a:lnTo>
                  <a:lnTo>
                    <a:pt x="189585" y="201218"/>
                  </a:lnTo>
                </a:path>
                <a:path w="522604" h="201295">
                  <a:moveTo>
                    <a:pt x="485178" y="201218"/>
                  </a:moveTo>
                  <a:lnTo>
                    <a:pt x="522363" y="201218"/>
                  </a:lnTo>
                </a:path>
              </a:pathLst>
            </a:custGeom>
            <a:ln w="25400">
              <a:solidFill>
                <a:srgbClr val="14284D"/>
              </a:solidFill>
            </a:ln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6369126" y="5183182"/>
              <a:ext cx="136525" cy="99060"/>
            </a:xfrm>
            <a:custGeom>
              <a:avLst/>
              <a:gdLst/>
              <a:ahLst/>
              <a:cxnLst/>
              <a:rect l="l" t="t" r="r" b="b"/>
              <a:pathLst>
                <a:path w="136525" h="99060">
                  <a:moveTo>
                    <a:pt x="0" y="0"/>
                  </a:moveTo>
                  <a:lnTo>
                    <a:pt x="48234" y="49504"/>
                  </a:lnTo>
                  <a:lnTo>
                    <a:pt x="0" y="99060"/>
                  </a:lnTo>
                  <a:lnTo>
                    <a:pt x="136169" y="49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284D"/>
            </a:solidFill>
          </p:spPr>
          <p:txBody>
            <a:bodyPr wrap="square" lIns="0" tIns="0" rIns="0" bIns="0" rtlCol="0"/>
            <a:lstStyle/>
            <a:p>
              <a:endParaRPr sz="1641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887857" y="2079072"/>
            <a:ext cx="1341475" cy="264325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 marR="4632">
              <a:spcBef>
                <a:spcPts val="91"/>
              </a:spcBef>
            </a:pPr>
            <a:r>
              <a:rPr sz="821" b="1" spc="-78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Segítjük </a:t>
            </a:r>
            <a:r>
              <a:rPr sz="821" b="1" spc="-73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sz="821" b="1" spc="-78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pályaválasztásodat  </a:t>
            </a:r>
            <a:r>
              <a:rPr sz="821" b="1" spc="-104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POM </a:t>
            </a:r>
            <a:r>
              <a:rPr sz="821" b="1" spc="-91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méréssel </a:t>
            </a:r>
            <a:r>
              <a:rPr sz="821" b="1" spc="-73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sz="821" b="1" spc="-104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8. </a:t>
            </a:r>
            <a:r>
              <a:rPr sz="821" b="1" spc="-91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évfolyam</a:t>
            </a:r>
            <a:r>
              <a:rPr sz="821" b="1" spc="-205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b="1" spc="-9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elején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79394" y="786450"/>
            <a:ext cx="164428" cy="2158434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 marR="4632" indent="5790" algn="just">
              <a:spcBef>
                <a:spcPts val="91"/>
              </a:spcBef>
            </a:pPr>
            <a:r>
              <a:rPr sz="1550" b="1" spc="23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Á  </a:t>
            </a:r>
            <a:r>
              <a:rPr sz="1550" b="1" spc="-68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  </a:t>
            </a:r>
            <a:r>
              <a:rPr sz="1550" b="1" spc="-100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  </a:t>
            </a:r>
            <a:r>
              <a:rPr sz="1550" b="1" spc="23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 </a:t>
            </a:r>
            <a:r>
              <a:rPr sz="1550" b="1" spc="-68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  </a:t>
            </a:r>
            <a:r>
              <a:rPr sz="1550" b="1" spc="23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Á  </a:t>
            </a:r>
            <a:r>
              <a:rPr sz="1550" b="1" spc="18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  </a:t>
            </a:r>
            <a:r>
              <a:rPr sz="1550" b="1" spc="9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  </a:t>
            </a:r>
            <a:r>
              <a:rPr sz="1550" b="1" spc="41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endParaRPr sz="15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79197" y="3148650"/>
            <a:ext cx="164428" cy="1442853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 marR="4632" indent="42266" algn="just">
              <a:spcBef>
                <a:spcPts val="91"/>
              </a:spcBef>
            </a:pPr>
            <a:r>
              <a:rPr sz="1550" b="1" spc="9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  </a:t>
            </a:r>
            <a:r>
              <a:rPr sz="1550" b="1" spc="41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  </a:t>
            </a:r>
            <a:r>
              <a:rPr sz="1550" b="1" spc="-9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  </a:t>
            </a:r>
            <a:r>
              <a:rPr sz="1550" b="1" spc="9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  </a:t>
            </a:r>
            <a:r>
              <a:rPr sz="1550" b="1" spc="-68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  </a:t>
            </a:r>
            <a:r>
              <a:rPr sz="1550" b="1" spc="32" dirty="0">
                <a:solidFill>
                  <a:srgbClr val="00AEE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endParaRPr sz="15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129002" y="164885"/>
            <a:ext cx="7774561" cy="504135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44169">
              <a:spcBef>
                <a:spcPts val="91"/>
              </a:spcBef>
            </a:pPr>
            <a:r>
              <a:rPr lang="hu-HU" sz="3200" spc="32" dirty="0">
                <a:solidFill>
                  <a:srgbClr val="14284D"/>
                </a:solidFill>
                <a:latin typeface="+mn-lt"/>
                <a:cs typeface="Calibri Light" panose="020F0302020204030204" pitchFamily="34" charset="0"/>
              </a:rPr>
              <a:t>Szakképzés </a:t>
            </a:r>
            <a:endParaRPr lang="hu-HU" sz="3200" dirty="0"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98182" y="636868"/>
            <a:ext cx="1373318" cy="355312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912" i="1" spc="-50" dirty="0">
                <a:solidFill>
                  <a:srgbClr val="93959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Jelmagyarázat</a:t>
            </a:r>
            <a:endParaRPr sz="91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62450">
              <a:spcBef>
                <a:spcPts val="584"/>
              </a:spcBef>
            </a:pPr>
            <a:r>
              <a:rPr sz="821" spc="-27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Orientációs</a:t>
            </a:r>
            <a:r>
              <a:rPr sz="821" spc="-91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spc="-50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fejlesztésre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149397" y="974894"/>
            <a:ext cx="959354" cy="138009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821" spc="-27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irányuló </a:t>
            </a:r>
            <a:r>
              <a:rPr sz="821" spc="-32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előkészítő</a:t>
            </a:r>
            <a:r>
              <a:rPr sz="821" spc="-14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spc="-23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év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149396" y="1870619"/>
            <a:ext cx="1278367" cy="264325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 marR="4632">
              <a:spcBef>
                <a:spcPts val="91"/>
              </a:spcBef>
            </a:pPr>
            <a:r>
              <a:rPr sz="821" spc="-27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Műhelyiskola,  </a:t>
            </a:r>
            <a:r>
              <a:rPr sz="821" spc="-32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részszakképesítés</a:t>
            </a:r>
            <a:r>
              <a:rPr sz="821" spc="-73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spc="-3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kimenettel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149396" y="1246998"/>
            <a:ext cx="1151573" cy="516959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sz="821" spc="-5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Dobbantó </a:t>
            </a:r>
            <a:r>
              <a:rPr sz="821" spc="-14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</a:t>
            </a:r>
            <a:r>
              <a:rPr sz="821" spc="-164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spc="-3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1580" marR="4632"/>
            <a:r>
              <a:rPr sz="821" spc="-50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16. </a:t>
            </a:r>
            <a:r>
              <a:rPr sz="821" spc="-3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életévüket </a:t>
            </a:r>
            <a:r>
              <a:rPr sz="821" spc="-4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betöltött,  </a:t>
            </a:r>
            <a:r>
              <a:rPr sz="821" spc="-23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alapfokúvégzettséggel  </a:t>
            </a:r>
            <a:r>
              <a:rPr sz="821" spc="-9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nem</a:t>
            </a:r>
            <a:r>
              <a:rPr sz="821" spc="-196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821" spc="-27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rendelkezők </a:t>
            </a:r>
            <a:r>
              <a:rPr sz="821" spc="-32" dirty="0">
                <a:solidFill>
                  <a:srgbClr val="1428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számára</a:t>
            </a:r>
            <a:endParaRPr sz="82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08000" y="477958"/>
            <a:ext cx="6781800" cy="504135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 marL="11580">
              <a:spcBef>
                <a:spcPts val="91"/>
              </a:spcBef>
            </a:pPr>
            <a:r>
              <a:rPr lang="hu-HU" sz="3200" dirty="0">
                <a:solidFill>
                  <a:schemeClr val="tx1"/>
                </a:solidFill>
                <a:latin typeface="+mj-lt"/>
                <a:cs typeface="Verdana"/>
              </a:rPr>
              <a:t>Mit kell és érdemes tudnod? </a:t>
            </a:r>
            <a:endParaRPr sz="3200" dirty="0">
              <a:solidFill>
                <a:schemeClr val="tx1"/>
              </a:solidFill>
              <a:latin typeface="+mj-lt"/>
              <a:cs typeface="Verdan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" name="Szabadkéz 18">
                <a:extLst>
                  <a:ext uri="{FF2B5EF4-FFF2-40B4-BE49-F238E27FC236}">
                    <a16:creationId xmlns="" xmlns:a16="http://schemas.microsoft.com/office/drawing/2014/main" id="{D2B4FA66-512A-CDB1-3EA2-BF0AD4E1D6A8}"/>
                  </a:ext>
                </a:extLst>
              </p14:cNvPr>
              <p14:cNvContentPartPr/>
              <p14:nvPr/>
            </p14:nvContentPartPr>
            <p14:xfrm>
              <a:off x="2999620" y="1690716"/>
              <a:ext cx="328" cy="328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D2B4FA66-512A-CDB1-3EA2-BF0AD4E1D6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91420" y="1682844"/>
                <a:ext cx="16400" cy="1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Szabadkéz 19">
                <a:extLst>
                  <a:ext uri="{FF2B5EF4-FFF2-40B4-BE49-F238E27FC236}">
                    <a16:creationId xmlns="" xmlns:a16="http://schemas.microsoft.com/office/drawing/2014/main" id="{6B2B981F-DFB9-0878-F2E8-DCC30F461373}"/>
                  </a:ext>
                </a:extLst>
              </p14:cNvPr>
              <p14:cNvContentPartPr/>
              <p14:nvPr/>
            </p14:nvContentPartPr>
            <p14:xfrm>
              <a:off x="1250454" y="2140399"/>
              <a:ext cx="328" cy="328"/>
            </p14:xfrm>
          </p:contentPart>
        </mc:Choice>
        <mc:Fallback xmlns="">
          <p:pic>
            <p:nvPicPr>
              <p:cNvPr id="20" name="Szabadkéz 19">
                <a:extLst>
                  <a:ext uri="{FF2B5EF4-FFF2-40B4-BE49-F238E27FC236}">
                    <a16:creationId xmlns:a16="http://schemas.microsoft.com/office/drawing/2014/main" id="{6B2B981F-DFB9-0878-F2E8-DCC30F46137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42582" y="2132199"/>
                <a:ext cx="16400" cy="1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Csoportba foglalás 23">
            <a:extLst>
              <a:ext uri="{FF2B5EF4-FFF2-40B4-BE49-F238E27FC236}">
                <a16:creationId xmlns="" xmlns:a16="http://schemas.microsoft.com/office/drawing/2014/main" id="{8E4A14D8-9F1F-C09B-5844-6BCFDB41538E}"/>
              </a:ext>
            </a:extLst>
          </p:cNvPr>
          <p:cNvGrpSpPr/>
          <p:nvPr/>
        </p:nvGrpSpPr>
        <p:grpSpPr>
          <a:xfrm>
            <a:off x="1184807" y="1715006"/>
            <a:ext cx="328" cy="328"/>
            <a:chOff x="1299466" y="159522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1" name="Szabadkéz 20">
                  <a:extLst>
                    <a:ext uri="{FF2B5EF4-FFF2-40B4-BE49-F238E27FC236}">
                      <a16:creationId xmlns="" xmlns:a16="http://schemas.microsoft.com/office/drawing/2014/main" id="{FB8C8A82-4762-2866-617D-5827C32A5F13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1" name="Szabadkéz 20">
                  <a:extLst>
                    <a:ext uri="{FF2B5EF4-FFF2-40B4-BE49-F238E27FC236}">
                      <a16:creationId xmlns:a16="http://schemas.microsoft.com/office/drawing/2014/main" id="{FB8C8A82-4762-2866-617D-5827C32A5F1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826" y="158658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2" name="Szabadkéz 21">
                  <a:extLst>
                    <a:ext uri="{FF2B5EF4-FFF2-40B4-BE49-F238E27FC236}">
                      <a16:creationId xmlns="" xmlns:a16="http://schemas.microsoft.com/office/drawing/2014/main" id="{9BFCAE8C-9A08-0B01-5B21-8F4C438910B8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2" name="Szabadkéz 21">
                  <a:extLst>
                    <a:ext uri="{FF2B5EF4-FFF2-40B4-BE49-F238E27FC236}">
                      <a16:creationId xmlns:a16="http://schemas.microsoft.com/office/drawing/2014/main" id="{9BFCAE8C-9A08-0B01-5B21-8F4C438910B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826" y="158658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3" name="Szabadkéz 22">
                  <a:extLst>
                    <a:ext uri="{FF2B5EF4-FFF2-40B4-BE49-F238E27FC236}">
                      <a16:creationId xmlns="" xmlns:a16="http://schemas.microsoft.com/office/drawing/2014/main" id="{2026D674-5733-70E6-D4E0-340DF2817136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3" name="Szabadkéz 22">
                  <a:extLst>
                    <a:ext uri="{FF2B5EF4-FFF2-40B4-BE49-F238E27FC236}">
                      <a16:creationId xmlns:a16="http://schemas.microsoft.com/office/drawing/2014/main" id="{2026D674-5733-70E6-D4E0-340DF281713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826" y="158658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6" name="Szövegdoboz 25">
            <a:extLst>
              <a:ext uri="{FF2B5EF4-FFF2-40B4-BE49-F238E27FC236}">
                <a16:creationId xmlns="" xmlns:a16="http://schemas.microsoft.com/office/drawing/2014/main" id="{D741BBBA-1F4B-9F1F-0AF9-1F1D27483588}"/>
              </a:ext>
            </a:extLst>
          </p:cNvPr>
          <p:cNvSpPr txBox="1"/>
          <p:nvPr/>
        </p:nvSpPr>
        <p:spPr>
          <a:xfrm>
            <a:off x="401401" y="1129270"/>
            <a:ext cx="7071198" cy="336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Az egészségügyi </a:t>
            </a:r>
            <a:r>
              <a:rPr lang="hu-HU" sz="18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ellátás:</a:t>
            </a:r>
            <a:r>
              <a:rPr lang="hu-HU" sz="1800" b="1" dirty="0" smtClean="0">
                <a:solidFill>
                  <a:schemeClr val="accent3">
                    <a:lumMod val="75000"/>
                  </a:schemeClr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hivatás, életforma, speciális </a:t>
            </a:r>
            <a:r>
              <a:rPr lang="hu-HU" sz="18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életszemlélet</a:t>
            </a:r>
            <a:r>
              <a:rPr lang="hu-HU" sz="18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  <a:endParaRPr lang="hu-HU" sz="18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Az ágazat szakképesítéseinek jelentős része hiányszakma, mely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mindig</a:t>
            </a: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biztos elhelyezkedési lehetőséget </a:t>
            </a:r>
            <a:r>
              <a:rPr lang="hu-HU" sz="18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kínál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az egészségügyi szakképesítéssel rendelkezők számára</a:t>
            </a: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Az új szakképzési rendszerben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az ápolás, az asszisztencia, az egészségügyi laboratóriumi munka és a rehabilitáció területeivel ismerkedhetnek meg a ﬁatalok.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 duális képzés keretében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szakmai gyakorlatokon </a:t>
            </a:r>
            <a:r>
              <a:rPr lang="hu-HU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– kórházakban, klinikákon, rendelőintézetekben, rehabilitációs intézetekben, gyógyszertárakban, illetve a mentőszolgálatnál – </a:t>
            </a:r>
            <a:r>
              <a:rPr lang="hu-HU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sajátíthatók el magas szintű szakmai ismeretek. 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99B855EA-17FC-4FF9-4CCE-07A8FF53EA5A}"/>
              </a:ext>
            </a:extLst>
          </p:cNvPr>
          <p:cNvSpPr txBox="1"/>
          <p:nvPr/>
        </p:nvSpPr>
        <p:spPr>
          <a:xfrm>
            <a:off x="482600" y="5065167"/>
            <a:ext cx="6492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DF195E"/>
                </a:solidFill>
              </a:rPr>
              <a:t>Bővebb információ: https://ikk.hu/szakmakartyak/agazatok/egeszsegugy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430306" y="1766169"/>
            <a:ext cx="5563438" cy="1129042"/>
          </a:xfrm>
          <a:prstGeom prst="rect">
            <a:avLst/>
          </a:prstGeom>
        </p:spPr>
        <p:txBody>
          <a:bodyPr vert="horz" wrap="square" lIns="0" tIns="20843" rIns="0" bIns="0" rtlCol="0">
            <a:spAutoFit/>
          </a:bodyPr>
          <a:lstStyle/>
          <a:p>
            <a:pPr marL="559614" indent="-285750">
              <a:buFont typeface="Wingdings" panose="05000000000000000000" pitchFamily="2" charset="2"/>
              <a:buChar char="v"/>
            </a:pPr>
            <a:endParaRPr lang="hu-HU" spc="-59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559614" indent="-285750">
              <a:buFont typeface="Wingdings" panose="05000000000000000000" pitchFamily="2" charset="2"/>
              <a:buChar char="v"/>
            </a:pPr>
            <a:endParaRPr lang="hu-HU" spc="-59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559614" indent="-285750">
              <a:buFont typeface="Wingdings" panose="05000000000000000000" pitchFamily="2" charset="2"/>
              <a:buChar char="v"/>
            </a:pPr>
            <a:endParaRPr lang="hu-HU" spc="-59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559614" indent="-285750">
              <a:buFont typeface="Wingdings" panose="05000000000000000000" pitchFamily="2" charset="2"/>
              <a:buChar char="v"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41983" y="323481"/>
            <a:ext cx="3481217" cy="451934"/>
          </a:xfrm>
          <a:prstGeom prst="rect">
            <a:avLst/>
          </a:prstGeom>
        </p:spPr>
        <p:txBody>
          <a:bodyPr vert="horz" wrap="square" lIns="0" tIns="20843" rIns="0" bIns="0" rtlCol="0">
            <a:spAutoFit/>
          </a:bodyPr>
          <a:lstStyle/>
          <a:p>
            <a:pPr marL="11113" marR="4632">
              <a:spcBef>
                <a:spcPts val="164"/>
              </a:spcBef>
            </a:pPr>
            <a:r>
              <a:rPr lang="hu-HU" sz="1400" b="1" dirty="0">
                <a:solidFill>
                  <a:srgbClr val="DF195E"/>
                </a:solidFill>
                <a:latin typeface="+mj-lt"/>
                <a:cs typeface="Verdana"/>
              </a:rPr>
              <a:t>VÁLASZTHATÓ KÉPZÉSEK ÉS SZAKMAIRÁNYOK  </a:t>
            </a:r>
            <a:br>
              <a:rPr lang="hu-HU" sz="1400" b="1" dirty="0">
                <a:solidFill>
                  <a:srgbClr val="DF195E"/>
                </a:solidFill>
                <a:latin typeface="+mj-lt"/>
                <a:cs typeface="Verdana"/>
              </a:rPr>
            </a:br>
            <a:r>
              <a:rPr lang="hu-HU" sz="1400" b="1" dirty="0">
                <a:solidFill>
                  <a:srgbClr val="DF195E"/>
                </a:solidFill>
                <a:latin typeface="+mj-lt"/>
                <a:cs typeface="Verdana"/>
              </a:rPr>
              <a:t>6 ÉVES  TECHNIKUMI KÉPZÉSBEN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358418" y="921991"/>
            <a:ext cx="3270649" cy="5061921"/>
          </a:xfrm>
          <a:prstGeom prst="rect">
            <a:avLst/>
          </a:prstGeom>
        </p:spPr>
        <p:txBody>
          <a:bodyPr vert="horz" wrap="square" lIns="0" tIns="11579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ÁLTALÁNOS ÁPOLÓ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KLINIKAI LABORATÓRIUMI SZAKASSZISZTENS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Hematológiai és </a:t>
            </a: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transzfúziológiai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Kémiai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laboratóriumi szakasszisztens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Mikrobiológiai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</a:t>
            </a:r>
            <a:endParaRPr lang="hu-HU" sz="1200" b="1" dirty="0" smtClean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endParaRPr lang="hu-HU" sz="1200" b="1" dirty="0" smtClean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PERIOPERATÍV </a:t>
            </a: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buFont typeface="Wingdings" panose="05000000000000000000" pitchFamily="2" charset="2"/>
              <a:buChar char="v"/>
            </a:pPr>
            <a:r>
              <a:rPr lang="hu-HU" sz="12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Aneszteziológiai</a:t>
            </a: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  </a:t>
            </a:r>
          </a:p>
          <a:p>
            <a:pPr marL="179388" lvl="0" indent="-179388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Műtéti szakasszisztens</a:t>
            </a:r>
          </a:p>
          <a:p>
            <a:pPr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RADIOGRÁFIAI </a:t>
            </a: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CT/MR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Intervenciós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</a:t>
            </a:r>
          </a:p>
          <a:p>
            <a:pPr marL="179388" lvl="0" indent="-179388">
              <a:buFont typeface="Wingdings" panose="05000000000000000000" pitchFamily="2" charset="2"/>
              <a:buChar char="v"/>
            </a:pP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Nukleáris medicina 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Sugárterápiás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</a:t>
            </a:r>
          </a:p>
          <a:p>
            <a:pPr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SZÖVETTANI </a:t>
            </a: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Citológiai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szakasszisztens</a:t>
            </a:r>
          </a:p>
          <a:p>
            <a:pPr marL="179388" lvl="0" indent="-179388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Immunhisztokémiai</a:t>
            </a: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</a:t>
            </a:r>
            <a:r>
              <a:rPr lang="hu-HU" sz="12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h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isztokémiai és molekuláris </a:t>
            </a:r>
            <a:r>
              <a:rPr lang="hu-HU" sz="12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iológiai </a:t>
            </a:r>
            <a:r>
              <a:rPr lang="hu-HU" sz="12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akasszisztens</a:t>
            </a:r>
          </a:p>
          <a:p>
            <a:pPr lvl="0">
              <a:spcAft>
                <a:spcPts val="800"/>
              </a:spcAft>
            </a:pPr>
            <a:r>
              <a:rPr lang="hu-HU" sz="14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ÉRETTSÉGI VÉGZETTSÉGHEZ KÖTÖTT KÉPZÉS</a:t>
            </a:r>
            <a:endParaRPr lang="hu-HU" sz="1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marL="171450" lvl="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smtClean="0"/>
              <a:t>Ortopédiai </a:t>
            </a:r>
            <a:r>
              <a:rPr lang="hu-HU" sz="1200" dirty="0"/>
              <a:t>műszerész</a:t>
            </a:r>
            <a:endParaRPr lang="hu-HU" sz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hu-HU" sz="1200" dirty="0">
              <a:solidFill>
                <a:srgbClr val="FF0000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" name="Szabadkéz 18">
                <a:extLst>
                  <a:ext uri="{FF2B5EF4-FFF2-40B4-BE49-F238E27FC236}">
                    <a16:creationId xmlns="" xmlns:a16="http://schemas.microsoft.com/office/drawing/2014/main" id="{D2B4FA66-512A-CDB1-3EA2-BF0AD4E1D6A8}"/>
                  </a:ext>
                </a:extLst>
              </p14:cNvPr>
              <p14:cNvContentPartPr/>
              <p14:nvPr/>
            </p14:nvContentPartPr>
            <p14:xfrm>
              <a:off x="2999620" y="1690716"/>
              <a:ext cx="328" cy="328"/>
            </p14:xfrm>
          </p:contentPart>
        </mc:Choice>
        <mc:Fallback xmlns="">
          <p:pic>
            <p:nvPicPr>
              <p:cNvPr id="19" name="Szabadkéz 18">
                <a:extLst>
                  <a:ext uri="{FF2B5EF4-FFF2-40B4-BE49-F238E27FC236}">
                    <a16:creationId xmlns:a16="http://schemas.microsoft.com/office/drawing/2014/main" id="{D2B4FA66-512A-CDB1-3EA2-BF0AD4E1D6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91420" y="1682516"/>
                <a:ext cx="16400" cy="1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Szabadkéz 19">
                <a:extLst>
                  <a:ext uri="{FF2B5EF4-FFF2-40B4-BE49-F238E27FC236}">
                    <a16:creationId xmlns="" xmlns:a16="http://schemas.microsoft.com/office/drawing/2014/main" id="{6B2B981F-DFB9-0878-F2E8-DCC30F461373}"/>
                  </a:ext>
                </a:extLst>
              </p14:cNvPr>
              <p14:cNvContentPartPr/>
              <p14:nvPr/>
            </p14:nvContentPartPr>
            <p14:xfrm>
              <a:off x="1250454" y="2140399"/>
              <a:ext cx="328" cy="328"/>
            </p14:xfrm>
          </p:contentPart>
        </mc:Choice>
        <mc:Fallback xmlns="">
          <p:pic>
            <p:nvPicPr>
              <p:cNvPr id="20" name="Szabadkéz 19">
                <a:extLst>
                  <a:ext uri="{FF2B5EF4-FFF2-40B4-BE49-F238E27FC236}">
                    <a16:creationId xmlns:a16="http://schemas.microsoft.com/office/drawing/2014/main" id="{6B2B981F-DFB9-0878-F2E8-DCC30F46137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42254" y="2132199"/>
                <a:ext cx="16400" cy="1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Csoportba foglalás 23">
            <a:extLst>
              <a:ext uri="{FF2B5EF4-FFF2-40B4-BE49-F238E27FC236}">
                <a16:creationId xmlns="" xmlns:a16="http://schemas.microsoft.com/office/drawing/2014/main" id="{8E4A14D8-9F1F-C09B-5844-6BCFDB41538E}"/>
              </a:ext>
            </a:extLst>
          </p:cNvPr>
          <p:cNvGrpSpPr/>
          <p:nvPr/>
        </p:nvGrpSpPr>
        <p:grpSpPr>
          <a:xfrm>
            <a:off x="1184807" y="1715006"/>
            <a:ext cx="328" cy="328"/>
            <a:chOff x="1299466" y="159522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1" name="Szabadkéz 20">
                  <a:extLst>
                    <a:ext uri="{FF2B5EF4-FFF2-40B4-BE49-F238E27FC236}">
                      <a16:creationId xmlns="" xmlns:a16="http://schemas.microsoft.com/office/drawing/2014/main" id="{FB8C8A82-4762-2866-617D-5827C32A5F13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1" name="Szabadkéz 20">
                  <a:extLst>
                    <a:ext uri="{FF2B5EF4-FFF2-40B4-BE49-F238E27FC236}">
                      <a16:creationId xmlns:a16="http://schemas.microsoft.com/office/drawing/2014/main" id="{FB8C8A82-4762-2866-617D-5827C32A5F1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466" y="158622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2" name="Szabadkéz 21">
                  <a:extLst>
                    <a:ext uri="{FF2B5EF4-FFF2-40B4-BE49-F238E27FC236}">
                      <a16:creationId xmlns="" xmlns:a16="http://schemas.microsoft.com/office/drawing/2014/main" id="{9BFCAE8C-9A08-0B01-5B21-8F4C438910B8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2" name="Szabadkéz 21">
                  <a:extLst>
                    <a:ext uri="{FF2B5EF4-FFF2-40B4-BE49-F238E27FC236}">
                      <a16:creationId xmlns:a16="http://schemas.microsoft.com/office/drawing/2014/main" id="{9BFCAE8C-9A08-0B01-5B21-8F4C438910B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466" y="158622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3" name="Szabadkéz 22">
                  <a:extLst>
                    <a:ext uri="{FF2B5EF4-FFF2-40B4-BE49-F238E27FC236}">
                      <a16:creationId xmlns="" xmlns:a16="http://schemas.microsoft.com/office/drawing/2014/main" id="{2026D674-5733-70E6-D4E0-340DF2817136}"/>
                    </a:ext>
                  </a:extLst>
                </p14:cNvPr>
                <p14:cNvContentPartPr/>
                <p14:nvPr/>
              </p14:nvContentPartPr>
              <p14:xfrm>
                <a:off x="1299466" y="1595224"/>
                <a:ext cx="360" cy="360"/>
              </p14:xfrm>
            </p:contentPart>
          </mc:Choice>
          <mc:Fallback xmlns="">
            <p:pic>
              <p:nvPicPr>
                <p:cNvPr id="23" name="Szabadkéz 22">
                  <a:extLst>
                    <a:ext uri="{FF2B5EF4-FFF2-40B4-BE49-F238E27FC236}">
                      <a16:creationId xmlns:a16="http://schemas.microsoft.com/office/drawing/2014/main" id="{2026D674-5733-70E6-D4E0-340DF2817136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0466" y="158622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6" name="Szövegdoboz 25">
            <a:extLst>
              <a:ext uri="{FF2B5EF4-FFF2-40B4-BE49-F238E27FC236}">
                <a16:creationId xmlns="" xmlns:a16="http://schemas.microsoft.com/office/drawing/2014/main" id="{4E3AD2A4-FABF-7013-2A3F-BB833CB7885D}"/>
              </a:ext>
            </a:extLst>
          </p:cNvPr>
          <p:cNvSpPr txBox="1"/>
          <p:nvPr/>
        </p:nvSpPr>
        <p:spPr>
          <a:xfrm>
            <a:off x="314656" y="975805"/>
            <a:ext cx="3732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113" marR="67742">
              <a:spcBef>
                <a:spcPts val="164"/>
              </a:spcBef>
            </a:pPr>
            <a:r>
              <a:rPr lang="hu-HU" sz="1400" b="1" dirty="0">
                <a:solidFill>
                  <a:srgbClr val="92D050"/>
                </a:solidFill>
                <a:latin typeface="+mj-lt"/>
                <a:cs typeface="Verdana"/>
              </a:rPr>
              <a:t>VÁLASZTHATÓ KÉPZÉSEK ÉS SZAKMAIRÁNYOK</a:t>
            </a:r>
            <a:br>
              <a:rPr lang="hu-HU" sz="1400" b="1" dirty="0">
                <a:solidFill>
                  <a:srgbClr val="92D050"/>
                </a:solidFill>
                <a:latin typeface="+mj-lt"/>
                <a:cs typeface="Verdana"/>
              </a:rPr>
            </a:br>
            <a:r>
              <a:rPr lang="hu-HU" sz="1400" b="1" dirty="0">
                <a:solidFill>
                  <a:srgbClr val="92D050"/>
                </a:solidFill>
                <a:latin typeface="+mj-lt"/>
                <a:cs typeface="Verdana"/>
              </a:rPr>
              <a:t> 5 ÉVES TECHNIKUMI KÉPZÉSBEN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="" xmlns:a16="http://schemas.microsoft.com/office/drawing/2014/main" id="{528C4967-ABF2-758E-493D-9E3B2347569C}"/>
              </a:ext>
            </a:extLst>
          </p:cNvPr>
          <p:cNvSpPr txBox="1"/>
          <p:nvPr/>
        </p:nvSpPr>
        <p:spPr>
          <a:xfrm>
            <a:off x="314656" y="1509909"/>
            <a:ext cx="3732667" cy="4169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CSECSEMŐ- ÉS GYERMEKÁPOLÓ</a:t>
            </a:r>
            <a:endParaRPr lang="hu-HU" sz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EGÉSZSÉGÜGYI </a:t>
            </a: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Audiológiai</a:t>
            </a: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Endoszkópos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Fogászati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Gyógyszertári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</a:t>
            </a: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Kardiológiai és </a:t>
            </a: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angiológiai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asszisztens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Klinikai </a:t>
            </a: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neuro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ﬁziológiai asszisztens</a:t>
            </a: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Perioperatív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asszisztens</a:t>
            </a:r>
          </a:p>
          <a:p>
            <a:pPr marL="179388" lvl="0" indent="-1793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Radiográ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ﬁai asszisztens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EGÉSZSÉGÜGYI </a:t>
            </a: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LABORÁNS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Klinikai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laboratóriumi asszisztens</a:t>
            </a:r>
          </a:p>
          <a:p>
            <a:pPr marL="179388" lvl="0" indent="-1793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Szövettani asszisztens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MENTŐÁPOLÓ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REHABILITÁCIÓS TERAPEUTA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hu-HU" sz="12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Fizioterápiás </a:t>
            </a:r>
            <a:r>
              <a:rPr lang="hu-HU" sz="12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asszisztens 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9388" lvl="0" indent="-1793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Gyógymasszőr</a:t>
            </a:r>
            <a:endParaRPr lang="hu-HU" sz="1200" dirty="0" smtClean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Szövegdoboz 31">
            <a:extLst>
              <a:ext uri="{FF2B5EF4-FFF2-40B4-BE49-F238E27FC236}">
                <a16:creationId xmlns="" xmlns:a16="http://schemas.microsoft.com/office/drawing/2014/main" id="{65C820A6-B59E-0F14-1C6B-756290BBAE5F}"/>
              </a:ext>
            </a:extLst>
          </p:cNvPr>
          <p:cNvSpPr txBox="1"/>
          <p:nvPr/>
        </p:nvSpPr>
        <p:spPr>
          <a:xfrm>
            <a:off x="290750" y="410801"/>
            <a:ext cx="3939988" cy="2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">
              <a:lnSpc>
                <a:spcPts val="850"/>
              </a:lnSpc>
              <a:spcBef>
                <a:spcPts val="460"/>
              </a:spcBef>
              <a:spcAft>
                <a:spcPts val="800"/>
              </a:spcAft>
            </a:pPr>
            <a:r>
              <a:rPr lang="hu-HU" sz="1400" b="1" kern="1200" dirty="0">
                <a:solidFill>
                  <a:srgbClr val="3F7CBF"/>
                </a:solidFill>
                <a:effectLst/>
                <a:ea typeface="Calibri" panose="020F0502020204030204" pitchFamily="34" charset="0"/>
                <a:cs typeface="Verdana" panose="020B0604030504040204" pitchFamily="34" charset="0"/>
              </a:rPr>
              <a:t>ALAPFOKÚ ISKOLAI VÉGZETTSÉGRE </a:t>
            </a:r>
            <a:r>
              <a:rPr lang="hu-HU" sz="1400" b="1" kern="1200" dirty="0">
                <a:solidFill>
                  <a:srgbClr val="3F7CBF"/>
                </a:solidFill>
                <a:effectLst/>
                <a:latin typeface="+mj-lt"/>
                <a:ea typeface="Calibri" panose="020F0502020204030204" pitchFamily="34" charset="0"/>
                <a:cs typeface="Verdana" panose="020B0604030504040204" pitchFamily="34" charset="0"/>
              </a:rPr>
              <a:t>ÉPÜLŐ</a:t>
            </a:r>
            <a:r>
              <a:rPr lang="hu-HU" sz="1400" b="1" kern="1200" dirty="0">
                <a:solidFill>
                  <a:srgbClr val="3F7CBF"/>
                </a:solidFill>
                <a:effectLst/>
                <a:ea typeface="Calibri" panose="020F0502020204030204" pitchFamily="34" charset="0"/>
                <a:cs typeface="Verdana" panose="020B0604030504040204" pitchFamily="34" charset="0"/>
              </a:rPr>
              <a:t> KÉPZÉS</a:t>
            </a:r>
            <a:endParaRPr lang="hu-HU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Szövegdoboz 33">
            <a:extLst>
              <a:ext uri="{FF2B5EF4-FFF2-40B4-BE49-F238E27FC236}">
                <a16:creationId xmlns="" xmlns:a16="http://schemas.microsoft.com/office/drawing/2014/main" id="{94F0F4AD-8251-9149-3104-A1E76C1A456B}"/>
              </a:ext>
            </a:extLst>
          </p:cNvPr>
          <p:cNvSpPr txBox="1"/>
          <p:nvPr/>
        </p:nvSpPr>
        <p:spPr>
          <a:xfrm>
            <a:off x="290750" y="675550"/>
            <a:ext cx="3939988" cy="226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">
              <a:lnSpc>
                <a:spcPts val="850"/>
              </a:lnSpc>
              <a:spcBef>
                <a:spcPts val="460"/>
              </a:spcBef>
              <a:spcAft>
                <a:spcPts val="800"/>
              </a:spcAft>
            </a:pPr>
            <a:r>
              <a:rPr lang="hu-HU" sz="1200" b="1" kern="1200" spc="-4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ALAPÁPOLÁSI</a:t>
            </a:r>
            <a:r>
              <a:rPr lang="hu-HU" sz="1200" b="1" kern="1200" spc="-5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200" b="1" kern="1200" spc="-35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MUNKATÁRS</a:t>
            </a:r>
            <a:endParaRPr lang="hu-HU" sz="1200" b="1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9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3F7CBF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8" name="object 8"/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</p:grpSpPr>
        <p:sp>
          <p:nvSpPr>
            <p:cNvPr id="9" name="object 9"/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ln w="12700">
              <a:solidFill>
                <a:srgbClr val="668EC9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0" name="object 10"/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ln w="12700">
              <a:solidFill>
                <a:srgbClr val="668EC9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solidFill>
              <a:srgbClr val="668EC9"/>
            </a:solidFill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47F5992F-EEA1-ABA4-FD7F-20EC4B58C995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3F7CBF"/>
                </a:solidFill>
                <a:latin typeface="+mj-lt"/>
                <a:cs typeface="Verdana"/>
              </a:rPr>
              <a:t>3 éves képzés</a:t>
            </a:r>
            <a:endParaRPr lang="hu-HU" sz="2000" dirty="0">
              <a:latin typeface="+mj-lt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hu-HU" sz="2000" b="1" dirty="0">
                <a:latin typeface="+mj-lt"/>
                <a:cs typeface="Verdana"/>
              </a:rPr>
              <a:t>Alapápolási munkatárs</a:t>
            </a:r>
            <a:endParaRPr lang="hu-HU" sz="2000" dirty="0">
              <a:latin typeface="+mj-lt"/>
              <a:cs typeface="Verdana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="" xmlns:a16="http://schemas.microsoft.com/office/drawing/2014/main" id="{E9F3B744-CEA3-C197-84C0-72A49746F4A6}"/>
              </a:ext>
            </a:extLst>
          </p:cNvPr>
          <p:cNvSpPr txBox="1"/>
          <p:nvPr/>
        </p:nvSpPr>
        <p:spPr>
          <a:xfrm>
            <a:off x="208429" y="1750049"/>
            <a:ext cx="7081367" cy="405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 ágazat egyetlen alapfokú iskolai végzettségre épülő, 3 éves szakképző iskolai képzése, mely szakmai bizonyítvány szerzésével zárul. Az első év ágazati ismereteket adó képzés, az azt követő két évben duális képzés folyik, elsősorban munkaszerződés keretén belül. A végzés után itt is nyitott a lehetőség az érettségi vagy akár a technikusi képzettség megszerzésére.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alapápolási munkatárs az általános ápolók, valamint a főiskolai és egyetemi végzettségű ápolók munkáját támogató szakemberként alapápolási, gondozási feladatokat lát el intézményi-, valamint intézményen kívüli környezetben.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Kompetenciaelvárás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Precizitás, állóképesség, jó szervezőkészség, gyors döntésképesség, </a:t>
            </a:r>
            <a:r>
              <a:rPr lang="hu-HU" sz="1200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konﬂiktusmegoldó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készség, információgyűjtés, gyakorlatias feladatértelmezés, rendszerező képesség, hatékony problémaelemzés és problémamegoldás, hibaelhárítás, intenzív munkavégzés, manualitás.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Kiknek ajánlott? </a:t>
            </a: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Ajánlott minden ﬁatal számára, aki érdeklődik a természettudományok iránt, szívesen ismeri meg az emberi test működését, a betegségek jellemzőit, az egészséges életmód elemeit. Az optimális jelentkező jó verbális képességekkel rendelkezik, könnyen teremt kapcsolatot, fontos számára a mások iránti felelősségvállalás és a segítségnyújtás, valamint fontosnak tartja </a:t>
            </a:r>
            <a:r>
              <a:rPr lang="hu-HU" sz="1200" dirty="0">
                <a:ea typeface="Calibri" panose="020F0502020204030204" pitchFamily="34" charset="0"/>
                <a:cs typeface="Calibri Light" panose="020F0302020204030204" pitchFamily="34" charset="0"/>
              </a:rPr>
              <a:t>t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anulmányokat követő biztos elhelyezkedést.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="" xmlns:a16="http://schemas.microsoft.com/office/drawing/2014/main" id="{EE91CD5F-7C0B-278D-631D-8B4FB62768F1}"/>
              </a:ext>
            </a:extLst>
          </p:cNvPr>
          <p:cNvSpPr txBox="1"/>
          <p:nvPr/>
        </p:nvSpPr>
        <p:spPr>
          <a:xfrm>
            <a:off x="4681313" y="2909772"/>
            <a:ext cx="2791796" cy="115828"/>
          </a:xfrm>
          <a:prstGeom prst="rect">
            <a:avLst/>
          </a:prstGeom>
        </p:spPr>
        <p:txBody>
          <a:bodyPr vert="horz" wrap="square" lIns="0" tIns="6948" rIns="0" bIns="0" rtlCol="0">
            <a:spAutoFit/>
          </a:bodyPr>
          <a:lstStyle/>
          <a:p>
            <a:pPr marL="142432" marR="4632" indent="-131431" algn="just">
              <a:lnSpc>
                <a:spcPct val="104200"/>
              </a:lnSpc>
              <a:spcBef>
                <a:spcPts val="55"/>
              </a:spcBef>
              <a:buChar char="•"/>
              <a:tabLst>
                <a:tab pos="143011" algn="l"/>
              </a:tabLst>
            </a:pPr>
            <a:r>
              <a:rPr sz="729" spc="-59" dirty="0">
                <a:latin typeface="Arial"/>
                <a:cs typeface="Arial"/>
              </a:rPr>
              <a:t>.</a:t>
            </a:r>
            <a:endParaRPr sz="729" dirty="0">
              <a:latin typeface="Arial"/>
              <a:cs typeface="Arial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9E7607D9-71D7-23B7-F918-05155E66090C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  <a:endParaRPr lang="hu-HU" sz="2000" dirty="0">
              <a:solidFill>
                <a:srgbClr val="92D050"/>
              </a:solidFill>
              <a:latin typeface="+mj-lt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hu-HU" sz="2000" b="1" dirty="0">
                <a:latin typeface="+mj-lt"/>
                <a:cs typeface="Verdana"/>
              </a:rPr>
              <a:t>Csecsemő- és gyermekápoló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3621A284-F7CD-0DC8-1CCD-D52C41A03DB8}"/>
              </a:ext>
            </a:extLst>
          </p:cNvPr>
          <p:cNvSpPr txBox="1"/>
          <p:nvPr/>
        </p:nvSpPr>
        <p:spPr>
          <a:xfrm>
            <a:off x="208429" y="1673976"/>
            <a:ext cx="6835308" cy="414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Egészségügy ágazat 5 éves képzése, amely érettségi és technikusi szintű szakképzettség megszerzésével zárul. A csecsemő- és gyermekápoló önállóan, vagy team-munkában minőségi, holisztikus szemléletű és betegközpontú ellátást biztosít. Feladata elsősorban az egészséges és beteg gyermek szükségleteinek megfelelő alap-, és szakápolási feladatok elvégzése a gyermekgyógyászat különböző területein (pl.: újszülött-, koraszülött osztály, csecsemő osztály, belgyógyászat, sebészet, sürgősségi osztály). Előkészít diagnosztikus és terápiás eljárásokhoz és segédkezik azok kivitelezésében. Pszichés támogatással segíti a beteg gyermeket és annak hozzátartozóit.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Kompetenciaelvárás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Kapcsolatteremtő készség, empatikus készség, felelősségtudat, információgyűjtés, türelmesség, tolerancia, határozottság, motiváló készség, döntésképesség, problémaelemzés, problémamegoldás, kreativitás, manualitás.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Kinek ajánlott ez a hivatás? </a:t>
            </a:r>
            <a:endParaRPr lang="hu-H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</a:t>
            </a:r>
            <a:r>
              <a:rPr lang="hu-H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olyan ﬁatal számára, aki türelemmel és szeretettel fordul a különböző korú gyermekek felé, könnyen teremt velük kapcsolatot, valamint elhivatottságot érez magában, hogy gyermekekkel és hozzátartozóikkal foglalkozzon. Ezek mellett jó verbális képességgel rendelkezik, és fontos számára a mások iránti felelősségvállalás és a segítségnyújtás. A végzett ﬁatalok számára nyitva áll az út a Gyermek intenzív szakápoló szakképesítés megszerzésére.</a:t>
            </a:r>
          </a:p>
          <a:p>
            <a:endParaRPr lang="hu-HU" sz="1200" dirty="0"/>
          </a:p>
        </p:txBody>
      </p:sp>
      <p:grpSp>
        <p:nvGrpSpPr>
          <p:cNvPr id="9" name="object 8">
            <a:extLst>
              <a:ext uri="{FF2B5EF4-FFF2-40B4-BE49-F238E27FC236}">
                <a16:creationId xmlns="" xmlns:a16="http://schemas.microsoft.com/office/drawing/2014/main" id="{5187A032-9EFD-89B1-E775-96761CA646CC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10" name="object 9">
              <a:extLst>
                <a:ext uri="{FF2B5EF4-FFF2-40B4-BE49-F238E27FC236}">
                  <a16:creationId xmlns="" xmlns:a16="http://schemas.microsoft.com/office/drawing/2014/main" id="{DF493302-8B1E-DCF3-9BD7-AAB4C877AF11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1" name="object 10">
              <a:extLst>
                <a:ext uri="{FF2B5EF4-FFF2-40B4-BE49-F238E27FC236}">
                  <a16:creationId xmlns="" xmlns:a16="http://schemas.microsoft.com/office/drawing/2014/main" id="{A811413E-71C2-1D40-2845-5C6BAA63A1B8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12" name="object 11">
              <a:extLst>
                <a:ext uri="{FF2B5EF4-FFF2-40B4-BE49-F238E27FC236}">
                  <a16:creationId xmlns="" xmlns:a16="http://schemas.microsoft.com/office/drawing/2014/main" id="{027705BD-DF6F-41BB-368D-962161349CFB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13" name="object 3">
            <a:extLst>
              <a:ext uri="{FF2B5EF4-FFF2-40B4-BE49-F238E27FC236}">
                <a16:creationId xmlns="" xmlns:a16="http://schemas.microsoft.com/office/drawing/2014/main" id="{9B37686F-3372-6A64-0CBD-7FA2157CA761}"/>
              </a:ext>
            </a:extLst>
          </p:cNvPr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</p:spTree>
    <p:extLst>
      <p:ext uri="{BB962C8B-B14F-4D97-AF65-F5344CB8AC3E}">
        <p14:creationId xmlns:p14="http://schemas.microsoft.com/office/powerpoint/2010/main" val="392974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2649" y="677395"/>
            <a:ext cx="677975" cy="151690"/>
          </a:xfrm>
          <a:custGeom>
            <a:avLst/>
            <a:gdLst/>
            <a:ahLst/>
            <a:cxnLst/>
            <a:rect l="l" t="t" r="r" b="b"/>
            <a:pathLst>
              <a:path w="743585" h="166370">
                <a:moveTo>
                  <a:pt x="0" y="165773"/>
                </a:moveTo>
                <a:lnTo>
                  <a:pt x="0" y="0"/>
                </a:lnTo>
                <a:lnTo>
                  <a:pt x="743305" y="0"/>
                </a:lnTo>
              </a:path>
            </a:pathLst>
          </a:custGeom>
          <a:ln w="126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1641"/>
          </a:p>
        </p:txBody>
      </p:sp>
      <p:grpSp>
        <p:nvGrpSpPr>
          <p:cNvPr id="23" name="object 8">
            <a:extLst>
              <a:ext uri="{FF2B5EF4-FFF2-40B4-BE49-F238E27FC236}">
                <a16:creationId xmlns="" xmlns:a16="http://schemas.microsoft.com/office/drawing/2014/main" id="{79CDFAAC-EACD-F7D4-E147-B10041A6A92E}"/>
              </a:ext>
            </a:extLst>
          </p:cNvPr>
          <p:cNvGrpSpPr/>
          <p:nvPr/>
        </p:nvGrpSpPr>
        <p:grpSpPr>
          <a:xfrm>
            <a:off x="0" y="260548"/>
            <a:ext cx="1128993" cy="1128993"/>
            <a:chOff x="0" y="12"/>
            <a:chExt cx="1238250" cy="1238250"/>
          </a:xfrm>
          <a:solidFill>
            <a:srgbClr val="92D050"/>
          </a:solidFill>
        </p:grpSpPr>
        <p:sp>
          <p:nvSpPr>
            <p:cNvPr id="24" name="object 9">
              <a:extLst>
                <a:ext uri="{FF2B5EF4-FFF2-40B4-BE49-F238E27FC236}">
                  <a16:creationId xmlns="" xmlns:a16="http://schemas.microsoft.com/office/drawing/2014/main" id="{B2E83646-EE1F-982F-B94D-9D1BB75AAD0F}"/>
                </a:ext>
              </a:extLst>
            </p:cNvPr>
            <p:cNvSpPr/>
            <p:nvPr/>
          </p:nvSpPr>
          <p:spPr>
            <a:xfrm>
              <a:off x="228600" y="399605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0"/>
                  </a:moveTo>
                  <a:lnTo>
                    <a:pt x="0" y="838555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5" name="object 10">
              <a:extLst>
                <a:ext uri="{FF2B5EF4-FFF2-40B4-BE49-F238E27FC236}">
                  <a16:creationId xmlns="" xmlns:a16="http://schemas.microsoft.com/office/drawing/2014/main" id="{FC17B1BC-C3CD-1BB8-BBFC-434D801CB49D}"/>
                </a:ext>
              </a:extLst>
            </p:cNvPr>
            <p:cNvSpPr/>
            <p:nvPr/>
          </p:nvSpPr>
          <p:spPr>
            <a:xfrm>
              <a:off x="399599" y="228599"/>
              <a:ext cx="838835" cy="0"/>
            </a:xfrm>
            <a:custGeom>
              <a:avLst/>
              <a:gdLst/>
              <a:ahLst/>
              <a:cxnLst/>
              <a:rect l="l" t="t" r="r" b="b"/>
              <a:pathLst>
                <a:path w="838835">
                  <a:moveTo>
                    <a:pt x="0" y="0"/>
                  </a:moveTo>
                  <a:lnTo>
                    <a:pt x="838555" y="0"/>
                  </a:lnTo>
                </a:path>
              </a:pathLst>
            </a:custGeom>
            <a:grpFill/>
            <a:ln w="127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  <p:sp>
          <p:nvSpPr>
            <p:cNvPr id="26" name="object 11">
              <a:extLst>
                <a:ext uri="{FF2B5EF4-FFF2-40B4-BE49-F238E27FC236}">
                  <a16:creationId xmlns="" xmlns:a16="http://schemas.microsoft.com/office/drawing/2014/main" id="{CFBFC22D-0BF7-569F-98D5-031320C78622}"/>
                </a:ext>
              </a:extLst>
            </p:cNvPr>
            <p:cNvSpPr/>
            <p:nvPr/>
          </p:nvSpPr>
          <p:spPr>
            <a:xfrm>
              <a:off x="0" y="12"/>
              <a:ext cx="400050" cy="400050"/>
            </a:xfrm>
            <a:custGeom>
              <a:avLst/>
              <a:gdLst/>
              <a:ahLst/>
              <a:cxnLst/>
              <a:rect l="l" t="t" r="r" b="b"/>
              <a:pathLst>
                <a:path w="400050" h="400050">
                  <a:moveTo>
                    <a:pt x="399605" y="0"/>
                  </a:moveTo>
                  <a:lnTo>
                    <a:pt x="0" y="0"/>
                  </a:lnTo>
                  <a:lnTo>
                    <a:pt x="0" y="399592"/>
                  </a:lnTo>
                  <a:lnTo>
                    <a:pt x="399605" y="399592"/>
                  </a:lnTo>
                  <a:lnTo>
                    <a:pt x="399605" y="0"/>
                  </a:lnTo>
                  <a:close/>
                </a:path>
              </a:pathLst>
            </a:custGeom>
            <a:grpFill/>
            <a:ln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sz="1641"/>
            </a:p>
          </p:txBody>
        </p:sp>
      </p:grp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79F403B9-A233-7A22-3F57-ED0B77B867FB}"/>
              </a:ext>
            </a:extLst>
          </p:cNvPr>
          <p:cNvSpPr txBox="1"/>
          <p:nvPr/>
        </p:nvSpPr>
        <p:spPr>
          <a:xfrm>
            <a:off x="422649" y="753240"/>
            <a:ext cx="6867150" cy="713657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solidFill>
                  <a:srgbClr val="92D050"/>
                </a:solidFill>
                <a:latin typeface="+mj-lt"/>
                <a:cs typeface="Verdana"/>
              </a:rPr>
              <a:t>5 éves képzés</a:t>
            </a:r>
          </a:p>
          <a:p>
            <a:pPr marR="3611879">
              <a:lnSpc>
                <a:spcPct val="100000"/>
              </a:lnSpc>
              <a:spcBef>
                <a:spcPts val="365"/>
              </a:spcBef>
            </a:pPr>
            <a:r>
              <a:rPr lang="hu-HU" sz="2000" b="1" dirty="0">
                <a:latin typeface="+mj-lt"/>
                <a:cs typeface="Verdana"/>
              </a:rPr>
              <a:t>Egészségügyi asszisztens (1.) </a:t>
            </a:r>
            <a:endParaRPr lang="hu-HU" sz="2000" dirty="0">
              <a:latin typeface="+mj-lt"/>
              <a:cs typeface="Verdana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="" xmlns:a16="http://schemas.microsoft.com/office/drawing/2014/main" id="{6A28971A-DC1F-3D56-0DB4-C1E2E7783BC5}"/>
              </a:ext>
            </a:extLst>
          </p:cNvPr>
          <p:cNvSpPr txBox="1"/>
          <p:nvPr/>
        </p:nvSpPr>
        <p:spPr>
          <a:xfrm>
            <a:off x="218888" y="1657350"/>
            <a:ext cx="70103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hu-HU" sz="1200" kern="1200" spc="-6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 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egészségügy ágazat 5 éves képzése, amely érettségi és technikusi szintű szakképzettség megszerzésével zárul. </a:t>
            </a:r>
            <a:r>
              <a:rPr lang="hu-HU" sz="1200" i="1" dirty="0">
                <a:ea typeface="Calibri" panose="020F0502020204030204" pitchFamily="34" charset="0"/>
                <a:cs typeface="Calibri Light" panose="020F0302020204030204" pitchFamily="34" charset="0"/>
              </a:rPr>
              <a:t>V</a:t>
            </a:r>
            <a:r>
              <a:rPr lang="hu-HU" sz="1200" i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álasztható szakmairányok: 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Audiológiai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ép hallásúak és a hallássérültek vizsgálatában közreműködik, szubjektív és objektív hallásvizsgálati módszereket alkalmaz;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Endoszkópos asszisztens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a légző- és emésztőrendszert érintő diagnosztikai eljárásokban közreműködik;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Fogászati 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fogorvos irányítása és ellenőrzése mellett segédkezik a mindennapi fogászati kezeléseknél, beavatkozásoknál, papír alapú és elektronikus egészségügyi dokumentációt vezet;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Gyógyszertári asszisztens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: a patikai/gyógyszertári gyógyszerellátásban vesz részt, a patikában/gyógyszertárban készíthető gyógyszerformákat készít;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Kardiológiai és </a:t>
            </a:r>
            <a:r>
              <a:rPr lang="hu-HU" sz="1200" b="1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angiológiai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 szív- és érrendszert érintő állapotfelmérések, diagnosztikai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vizsgálatokat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és a terápiás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eljárásokat végez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önállóan vagy csapatmunkában;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Klinikai </a:t>
            </a:r>
            <a:r>
              <a:rPr lang="hu-HU" sz="1200" b="1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neuroﬁziológiai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asszisztens: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az idegrendszer működését vizsgáló eljárások megismerésében és kivitelezésében közreműködik, diagnosztikai vizsgálatokat végez;</a:t>
            </a: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Perioperatív asszisztens szakmairány: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 az operáló team tagjaként a kisebb-nagyobb műtéti beavatkozások előtti, alatti és utáni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feladatokat végez;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hu-HU" sz="1200" b="1" dirty="0" err="1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Radiográ</a:t>
            </a:r>
            <a:r>
              <a:rPr lang="hu-HU" sz="1200" b="1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ﬁai asszisztens: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az emberi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testtájakra </a:t>
            </a:r>
            <a:r>
              <a:rPr lang="hu-HU" sz="1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különféle képalkotó vizsgálati </a:t>
            </a:r>
            <a:r>
              <a:rPr lang="hu-HU" sz="1200" dirty="0" smtClean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módszereket kivitelez</a:t>
            </a:r>
            <a:r>
              <a:rPr lang="hu-HU" sz="1200" dirty="0" smtClean="0"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  <a:endParaRPr lang="hu-HU" sz="1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hu-H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2529</Words>
  <Application>Microsoft Office PowerPoint</Application>
  <PresentationFormat>Egyéni</PresentationFormat>
  <Paragraphs>241</Paragraphs>
  <Slides>22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3" baseType="lpstr">
      <vt:lpstr>Office Theme</vt:lpstr>
      <vt:lpstr>PowerPoint bemutató</vt:lpstr>
      <vt:lpstr>  Szeretnéd erősíteni az egészségügyi dolgozók körét?</vt:lpstr>
      <vt:lpstr>Válassz minket!  Tanulj, dolgozz nálunk a Veszprém Vármegyei Csolnoky Ferenc Kórházban! </vt:lpstr>
      <vt:lpstr>Szakképzés </vt:lpstr>
      <vt:lpstr>Mit kell és érdemes tudnod?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Felsőfokú alapképzések (BSc) Mesterképzések (MSc) Doktori Iskola (PhD)  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Tájékoztató füzet  az alapszakmákról</dc:title>
  <dc:creator>Tinnyei Mária</dc:creator>
  <cp:lastModifiedBy>Baratiné Véninger Gabriella</cp:lastModifiedBy>
  <cp:revision>20</cp:revision>
  <dcterms:created xsi:type="dcterms:W3CDTF">2023-01-27T14:45:59Z</dcterms:created>
  <dcterms:modified xsi:type="dcterms:W3CDTF">2023-02-06T10:49:48Z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2022-08-25T00:00:00Z</vt:filetime>
  </property>
  <property fmtid="{D5CDD505-2E9C-101B-9397-08002B2CF9AE}" pid="3" name="Creator">
    <vt:lpwstr>Adobe InDesign 16.1 (Windows)</vt:lpwstr>
  </property>
  <property fmtid="{D5CDD505-2E9C-101B-9397-08002B2CF9AE}" pid="4" name="LastSaved">
    <vt:filetime>2023-01-27T00:00:00Z</vt:filetime>
  </property>
</Properties>
</file>